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9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A5159-3015-49D8-9873-EDBCCFBCF4E8}" type="datetimeFigureOut">
              <a:rPr lang="en-US" smtClean="0"/>
              <a:t>9/14/2015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8E8DB-733C-4DAD-8342-FCB9FAD0525C}" type="slidenum">
              <a:rPr lang="en-US" smtClean="0"/>
              <a:t>‹#›</a:t>
            </a:fld>
            <a:endParaRPr lang="en-US"/>
          </a:p>
        </p:txBody>
      </p:sp>
    </p:spTree>
    <p:extLst>
      <p:ext uri="{BB962C8B-B14F-4D97-AF65-F5344CB8AC3E}">
        <p14:creationId xmlns:p14="http://schemas.microsoft.com/office/powerpoint/2010/main" val="19539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96612"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A565DCB5-E431-4165-9090-EF8EF99A1D60}" type="slidenum">
              <a:rPr lang="en-US" altLang="en-US">
                <a:solidFill>
                  <a:srgbClr val="000000"/>
                </a:solidFill>
                <a:cs typeface="Arial" pitchFamily="34" charset="0"/>
              </a:rPr>
              <a:pPr algn="r" eaLnBrk="1" fontAlgn="base" hangingPunct="1">
                <a:spcBef>
                  <a:spcPct val="0"/>
                </a:spcBef>
                <a:spcAft>
                  <a:spcPct val="0"/>
                </a:spcAft>
              </a:pPr>
              <a:t>3</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42040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05828"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DAC692A4-3716-41FD-9F70-05BFA84CF79A}" type="slidenum">
              <a:rPr lang="en-US" altLang="en-US">
                <a:solidFill>
                  <a:srgbClr val="000000"/>
                </a:solidFill>
                <a:cs typeface="Arial" pitchFamily="34" charset="0"/>
              </a:rPr>
              <a:pPr algn="r" eaLnBrk="1" fontAlgn="base" hangingPunct="1">
                <a:spcBef>
                  <a:spcPct val="0"/>
                </a:spcBef>
                <a:spcAft>
                  <a:spcPct val="0"/>
                </a:spcAft>
              </a:pPr>
              <a:t>13</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409201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06852"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AC912E9A-CE7D-4C9A-81A5-6C5D56A634FD}" type="slidenum">
              <a:rPr lang="en-US" altLang="en-US">
                <a:solidFill>
                  <a:srgbClr val="000000"/>
                </a:solidFill>
                <a:cs typeface="Arial" pitchFamily="34" charset="0"/>
              </a:rPr>
              <a:pPr algn="r" eaLnBrk="1" fontAlgn="base" hangingPunct="1">
                <a:spcBef>
                  <a:spcPct val="0"/>
                </a:spcBef>
                <a:spcAft>
                  <a:spcPct val="0"/>
                </a:spcAft>
              </a:pPr>
              <a:t>17</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405676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pPr marL="228600" indent="-228600">
              <a:buFontTx/>
              <a:buAutoNum type="arabicPeriod"/>
            </a:pPr>
            <a:r>
              <a:rPr lang="en-US" altLang="en-US" smtClean="0"/>
              <a:t>Foam sheathing only with let-in bracing</a:t>
            </a:r>
          </a:p>
          <a:p>
            <a:pPr marL="228600" indent="-228600">
              <a:buFontTx/>
              <a:buAutoNum type="arabicPeriod"/>
            </a:pPr>
            <a:r>
              <a:rPr lang="en-US" altLang="en-US" smtClean="0"/>
              <a:t>Foam sheathing over corner panels and thicker foam sheathing in between for uniform wall thickness (“footnote h” wall)</a:t>
            </a:r>
          </a:p>
          <a:p>
            <a:pPr marL="228600" indent="-228600">
              <a:buFontTx/>
              <a:buAutoNum type="arabicPeriod"/>
            </a:pPr>
            <a:r>
              <a:rPr lang="en-US" altLang="en-US" smtClean="0"/>
              <a:t>Oversheathing = continuous insulation over continuous wood structural panel sheathing (or proprietary structural insulated panel)</a:t>
            </a:r>
          </a:p>
        </p:txBody>
      </p:sp>
      <p:sp>
        <p:nvSpPr>
          <p:cNvPr id="207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9900FD-4978-4AEB-9A13-5AE015109A77}" type="slidenum">
              <a:rPr lang="en-US" altLang="en-US" smtClean="0">
                <a:solidFill>
                  <a:srgbClr val="000000"/>
                </a:solidFill>
                <a:cs typeface="Arial" pitchFamily="34" charset="0"/>
              </a:rPr>
              <a:pPr eaLnBrk="1" hangingPunct="1">
                <a:spcBef>
                  <a:spcPct val="0"/>
                </a:spcBef>
              </a:pPr>
              <a:t>18</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167548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97636"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2D51E6AF-BCE2-4D0C-BBBC-C662C7392B9E}" type="slidenum">
              <a:rPr lang="en-US" altLang="en-US">
                <a:solidFill>
                  <a:srgbClr val="000000"/>
                </a:solidFill>
                <a:cs typeface="Arial" pitchFamily="34" charset="0"/>
              </a:rPr>
              <a:pPr algn="r" eaLnBrk="1" fontAlgn="base" hangingPunct="1">
                <a:spcBef>
                  <a:spcPct val="0"/>
                </a:spcBef>
                <a:spcAft>
                  <a:spcPct val="0"/>
                </a:spcAft>
              </a:pPr>
              <a:t>4</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20201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98660"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9F79A995-979D-4F94-BF88-7FB28055AD34}" type="slidenum">
              <a:rPr lang="en-US" altLang="en-US">
                <a:solidFill>
                  <a:srgbClr val="000000"/>
                </a:solidFill>
                <a:cs typeface="Arial" pitchFamily="34" charset="0"/>
              </a:rPr>
              <a:pPr algn="r" eaLnBrk="1" fontAlgn="base" hangingPunct="1">
                <a:spcBef>
                  <a:spcPct val="0"/>
                </a:spcBef>
                <a:spcAft>
                  <a:spcPct val="0"/>
                </a:spcAft>
              </a:pPr>
              <a:t>5</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52576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101725" y="698500"/>
            <a:ext cx="4654550" cy="3490913"/>
          </a:xfrm>
          <a:ln/>
        </p:spPr>
      </p:sp>
      <p:sp>
        <p:nvSpPr>
          <p:cNvPr id="100355" name="Notes Placeholder 2"/>
          <p:cNvSpPr>
            <a:spLocks noGrp="1"/>
          </p:cNvSpPr>
          <p:nvPr>
            <p:ph type="body" idx="1"/>
          </p:nvPr>
        </p:nvSpPr>
        <p:spPr/>
        <p:txBody>
          <a:bodyPr/>
          <a:lstStyle/>
          <a:p>
            <a:pPr eaLnBrk="1" hangingPunct="1">
              <a:spcBef>
                <a:spcPct val="0"/>
              </a:spcBef>
              <a:defRPr/>
            </a:pPr>
            <a:r>
              <a:rPr lang="en-US" dirty="0" smtClean="0"/>
              <a:t>Per IRC Section R703.1.2, foam sheathing must resist wind pressure as part of a wall covering assembly.</a:t>
            </a:r>
          </a:p>
          <a:p>
            <a:pPr marL="228600" indent="-228600" eaLnBrk="1" hangingPunct="1">
              <a:spcBef>
                <a:spcPct val="0"/>
              </a:spcBef>
              <a:buFont typeface="+mj-lt"/>
              <a:buAutoNum type="arabicPeriod"/>
              <a:defRPr/>
            </a:pPr>
            <a:r>
              <a:rPr lang="en-US" dirty="0" smtClean="0"/>
              <a:t>Cladding or furring strips secure foam to resist negative. or suction, design wind pressure. </a:t>
            </a:r>
          </a:p>
          <a:p>
            <a:pPr marL="228600" indent="-228600" eaLnBrk="1" hangingPunct="1">
              <a:spcBef>
                <a:spcPct val="0"/>
              </a:spcBef>
              <a:buFont typeface="+mj-lt"/>
              <a:buAutoNum type="arabicPeriod"/>
              <a:defRPr/>
            </a:pPr>
            <a:r>
              <a:rPr lang="en-US" dirty="0" smtClean="0"/>
              <a:t>Typical foam sheathing fasteners used during installation are intended for temporary wind conditions only, unless otherwise designed to resist full wind load.</a:t>
            </a:r>
          </a:p>
          <a:p>
            <a:pPr marL="228600" indent="-228600" eaLnBrk="1" hangingPunct="1">
              <a:spcBef>
                <a:spcPct val="0"/>
              </a:spcBef>
              <a:buFont typeface="+mj-lt"/>
              <a:buAutoNum type="arabicPeriod"/>
              <a:defRPr/>
            </a:pPr>
            <a:r>
              <a:rPr lang="en-US" dirty="0" smtClean="0"/>
              <a:t>Foam sheathing material must</a:t>
            </a:r>
          </a:p>
          <a:p>
            <a:pPr marL="228600" indent="-228600" eaLnBrk="1" hangingPunct="1">
              <a:spcBef>
                <a:spcPct val="0"/>
              </a:spcBef>
              <a:buFont typeface="+mj-lt"/>
              <a:buAutoNum type="arabicPeriod"/>
              <a:defRPr/>
            </a:pPr>
            <a:r>
              <a:rPr lang="en-US" dirty="0" smtClean="0"/>
              <a:t>Span between studs, when not used as “over-sheathing”.</a:t>
            </a:r>
          </a:p>
          <a:p>
            <a:pPr marL="228600" indent="-228600" eaLnBrk="1" hangingPunct="1">
              <a:spcBef>
                <a:spcPct val="0"/>
              </a:spcBef>
              <a:buFont typeface="+mj-lt"/>
              <a:buAutoNum type="arabicPeriod"/>
              <a:defRPr/>
            </a:pPr>
            <a:r>
              <a:rPr lang="en-US" dirty="0" smtClean="0"/>
              <a:t>It also must have adequate bending strength to resist positive and negative design wind pressure.</a:t>
            </a:r>
          </a:p>
          <a:p>
            <a:pPr eaLnBrk="1" hangingPunct="1">
              <a:spcBef>
                <a:spcPct val="0"/>
              </a:spcBef>
              <a:buFont typeface="+mj-lt"/>
              <a:buNone/>
              <a:defRPr/>
            </a:pPr>
            <a:r>
              <a:rPr lang="en-US" dirty="0" smtClean="0"/>
              <a:t>The IBC is not as specific, but does require exterior walls to be designed to resist the required loads, including wind loads. </a:t>
            </a:r>
          </a:p>
          <a:p>
            <a:pPr eaLnBrk="1" hangingPunct="1">
              <a:spcBef>
                <a:spcPct val="0"/>
              </a:spcBef>
              <a:defRPr/>
            </a:pPr>
            <a:endParaRPr lang="en-US" dirty="0" smtClean="0"/>
          </a:p>
        </p:txBody>
      </p:sp>
      <p:sp>
        <p:nvSpPr>
          <p:cNvPr id="199684"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3ADAF95D-0010-4B4B-861C-D6CBAF5C3BCF}" type="slidenum">
              <a:rPr lang="en-US" altLang="en-US">
                <a:solidFill>
                  <a:srgbClr val="000000"/>
                </a:solidFill>
                <a:cs typeface="Arial" pitchFamily="34" charset="0"/>
              </a:rPr>
              <a:pPr algn="r" eaLnBrk="1" fontAlgn="base" hangingPunct="1">
                <a:spcBef>
                  <a:spcPct val="0"/>
                </a:spcBef>
                <a:spcAft>
                  <a:spcPct val="0"/>
                </a:spcAft>
              </a:pPr>
              <a:t>7</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99922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01725" y="698500"/>
            <a:ext cx="4654550" cy="3490913"/>
          </a:xfrm>
          <a:ln/>
        </p:spPr>
      </p:sp>
      <p:sp>
        <p:nvSpPr>
          <p:cNvPr id="101379" name="Notes Placeholder 2"/>
          <p:cNvSpPr>
            <a:spLocks noGrp="1"/>
          </p:cNvSpPr>
          <p:nvPr>
            <p:ph type="body" idx="1"/>
          </p:nvPr>
        </p:nvSpPr>
        <p:spPr/>
        <p:txBody>
          <a:bodyPr/>
          <a:lstStyle/>
          <a:p>
            <a:pPr eaLnBrk="1" hangingPunct="1">
              <a:defRPr/>
            </a:pPr>
            <a:r>
              <a:rPr lang="en-US" dirty="0" smtClean="0"/>
              <a:t>For more information on wind pressure code compliance,</a:t>
            </a:r>
          </a:p>
          <a:p>
            <a:pPr marL="228600" indent="-228600" eaLnBrk="1" hangingPunct="1">
              <a:buFont typeface="+mj-lt"/>
              <a:buAutoNum type="arabicPeriod"/>
              <a:defRPr/>
            </a:pPr>
            <a:r>
              <a:rPr lang="en-US" dirty="0" smtClean="0"/>
              <a:t>See ANSI/SBCA/FS 100–2012, “Standard Requirements for Wind Pressure Resistance of Foam Plastic Insulating Sheathing Used in Exterior Wall Covering Assemblies,” which is available at </a:t>
            </a:r>
            <a:r>
              <a:rPr lang="en-US" u="sng" dirty="0" smtClean="0"/>
              <a:t>sbcindustry.com/fs100.php</a:t>
            </a:r>
            <a:r>
              <a:rPr lang="en-US" dirty="0" smtClean="0"/>
              <a:t> and has been adopted into the 2015 IBC. </a:t>
            </a:r>
            <a:endParaRPr lang="en-US" u="sng" dirty="0" smtClean="0">
              <a:solidFill>
                <a:srgbClr val="0000CC"/>
              </a:solidFill>
            </a:endParaRPr>
          </a:p>
        </p:txBody>
      </p:sp>
      <p:sp>
        <p:nvSpPr>
          <p:cNvPr id="200708"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220DD48D-111D-44B1-9AE7-5672BAC49A6E}" type="slidenum">
              <a:rPr lang="en-US" altLang="en-US">
                <a:solidFill>
                  <a:srgbClr val="000000"/>
                </a:solidFill>
                <a:cs typeface="Arial" pitchFamily="34" charset="0"/>
              </a:rPr>
              <a:pPr algn="r" eaLnBrk="1" fontAlgn="base" hangingPunct="1">
                <a:spcBef>
                  <a:spcPct val="0"/>
                </a:spcBef>
                <a:spcAft>
                  <a:spcPct val="0"/>
                </a:spcAft>
              </a:pPr>
              <a:t>8</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96224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p:spPr>
        <p:txBody>
          <a:bodyPr/>
          <a:lstStyle/>
          <a:p>
            <a:pPr eaLnBrk="1" hangingPunct="1">
              <a:spcBef>
                <a:spcPct val="0"/>
              </a:spcBef>
            </a:pPr>
            <a:r>
              <a:rPr lang="en-US" altLang="en-US" smtClean="0"/>
              <a:t>Except under low wind load conditions or the oversheathing exception above,  vinyl siding wind pressure ratings are required to be adjusted when applied over foam sheathing. This may limit product choices in higher wind zones and/or require use of premium vinyl siding products, but the performance will be superior to that of typical vinyl siding installations over other sheathing types.  </a:t>
            </a:r>
          </a:p>
          <a:p>
            <a:pPr eaLnBrk="1" hangingPunct="1">
              <a:spcBef>
                <a:spcPct val="0"/>
              </a:spcBef>
            </a:pPr>
            <a:endParaRPr lang="en-US" altLang="en-US" smtClean="0"/>
          </a:p>
        </p:txBody>
      </p:sp>
      <p:sp>
        <p:nvSpPr>
          <p:cNvPr id="201732"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3A54E453-744B-4E22-A62D-4F6B0A2F98CF}" type="slidenum">
              <a:rPr lang="en-US" altLang="en-US">
                <a:solidFill>
                  <a:srgbClr val="000000"/>
                </a:solidFill>
                <a:cs typeface="Arial" pitchFamily="34" charset="0"/>
              </a:rPr>
              <a:pPr algn="r" eaLnBrk="1" fontAlgn="base" hangingPunct="1">
                <a:spcBef>
                  <a:spcPct val="0"/>
                </a:spcBef>
                <a:spcAft>
                  <a:spcPct val="0"/>
                </a:spcAft>
              </a:pPr>
              <a:t>9</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7985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02756"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98EAD63E-031F-4E88-BB22-5BA4C3849710}" type="slidenum">
              <a:rPr lang="en-US" altLang="en-US">
                <a:solidFill>
                  <a:srgbClr val="000000"/>
                </a:solidFill>
                <a:cs typeface="Arial" pitchFamily="34" charset="0"/>
              </a:rPr>
              <a:pPr algn="r" eaLnBrk="1" fontAlgn="base" hangingPunct="1">
                <a:spcBef>
                  <a:spcPct val="0"/>
                </a:spcBef>
                <a:spcAft>
                  <a:spcPct val="0"/>
                </a:spcAft>
              </a:pPr>
              <a:t>10</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56188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pPr eaLnBrk="1" hangingPunct="1">
              <a:spcBef>
                <a:spcPct val="0"/>
              </a:spcBef>
            </a:pPr>
            <a:r>
              <a:rPr lang="en-US" altLang="en-US" smtClean="0"/>
              <a:t>Typical building wraps are not a very wind resistant WRB choice.  Building protection can be compromised during construction or as a result of siding damage during severe wind events.</a:t>
            </a:r>
          </a:p>
        </p:txBody>
      </p:sp>
      <p:sp>
        <p:nvSpPr>
          <p:cNvPr id="203780"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3295E3E0-8561-4A5A-987A-8E9CF335F47C}" type="slidenum">
              <a:rPr lang="en-US" altLang="en-US">
                <a:solidFill>
                  <a:srgbClr val="000000"/>
                </a:solidFill>
                <a:cs typeface="Arial" pitchFamily="34" charset="0"/>
              </a:rPr>
              <a:pPr algn="r" eaLnBrk="1" fontAlgn="base" hangingPunct="1">
                <a:spcBef>
                  <a:spcPct val="0"/>
                </a:spcBef>
                <a:spcAft>
                  <a:spcPct val="0"/>
                </a:spcAft>
              </a:pPr>
              <a:t>11</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94057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pPr eaLnBrk="1" hangingPunct="1">
              <a:spcBef>
                <a:spcPct val="0"/>
              </a:spcBef>
            </a:pPr>
            <a:r>
              <a:rPr lang="en-US" altLang="en-US" smtClean="0"/>
              <a:t>Foam sheathing and taped WRB joints survived exposure to hurricane force winds with no damage even with siding removed</a:t>
            </a:r>
          </a:p>
          <a:p>
            <a:pPr eaLnBrk="1" hangingPunct="1">
              <a:spcBef>
                <a:spcPct val="0"/>
              </a:spcBef>
            </a:pPr>
            <a:endParaRPr lang="en-US" altLang="en-US" smtClean="0"/>
          </a:p>
        </p:txBody>
      </p:sp>
      <p:sp>
        <p:nvSpPr>
          <p:cNvPr id="204804"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7CD6B6A0-2D2E-4216-BDBB-96CD2383452A}" type="slidenum">
              <a:rPr lang="en-US" altLang="en-US">
                <a:solidFill>
                  <a:srgbClr val="000000"/>
                </a:solidFill>
                <a:cs typeface="Arial" pitchFamily="34" charset="0"/>
              </a:rPr>
              <a:pPr algn="r" eaLnBrk="1" fontAlgn="base" hangingPunct="1">
                <a:spcBef>
                  <a:spcPct val="0"/>
                </a:spcBef>
                <a:spcAft>
                  <a:spcPct val="0"/>
                </a:spcAft>
              </a:pPr>
              <a:t>12</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149005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52400" y="1524000"/>
            <a:ext cx="7772400" cy="3603625"/>
          </a:xfrm>
        </p:spPr>
        <p:txBody>
          <a:bodyPr anchor="b"/>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358841"/>
            <a:ext cx="77724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724400"/>
            <a:ext cx="2305050" cy="1954682"/>
          </a:xfrm>
          <a:prstGeom prst="rect">
            <a:avLst/>
          </a:prstGeom>
        </p:spPr>
      </p:pic>
    </p:spTree>
    <p:extLst>
      <p:ext uri="{BB962C8B-B14F-4D97-AF65-F5344CB8AC3E}">
        <p14:creationId xmlns:p14="http://schemas.microsoft.com/office/powerpoint/2010/main" val="333475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658D0120-0678-4299-8E4D-4A7DA707A905}"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67298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432FC75-7273-4068-A512-D494A6109A12}"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416565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165A66E-9669-45AC-9048-E29956A10221}"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406890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22313" y="2057400"/>
            <a:ext cx="7772400" cy="2962275"/>
          </a:xfrm>
        </p:spPr>
        <p:txBody>
          <a:bodyPr anchor="b"/>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357813"/>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C4409353-8426-461C-B1B3-85B19BD82198}"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415915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F7107248-F992-4578-8EAA-1239573FA9B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1598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8BD671A9-B666-4DF3-AE24-9613A02E1CCF}" type="slidenum">
              <a:rPr lang="en-US" smtClean="0">
                <a:solidFill>
                  <a:srgbClr val="000000">
                    <a:tint val="75000"/>
                  </a:srgbClr>
                </a:solidFill>
              </a:rPr>
              <a:pPr>
                <a:defRPr/>
              </a:pPr>
              <a:t>‹#›</a:t>
            </a:fld>
            <a:endParaRPr lang="en-US">
              <a:solidFill>
                <a:srgbClr val="000000">
                  <a:tint val="75000"/>
                </a:srgb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10309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5A3F6F2A-CDF5-43CB-98CB-2672648CBF09}" type="slidenum">
              <a:rPr lang="en-US" smtClean="0">
                <a:solidFill>
                  <a:srgbClr val="000000">
                    <a:tint val="75000"/>
                  </a:srgbClr>
                </a:solidFill>
              </a:rPr>
              <a:pPr>
                <a:defRPr/>
              </a:pPr>
              <a:t>‹#›</a:t>
            </a:fld>
            <a:endParaRPr lang="en-US">
              <a:solidFill>
                <a:srgbClr val="000000">
                  <a:tint val="75000"/>
                </a:srgb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67031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92896CC0-F374-4F3A-8480-F39190351AD4}"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3051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3429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213EFEC8-F864-4879-836E-E4361231A91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14924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3051F232-8439-46CB-8418-8C1DB32BC1A1}"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40576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0B7540-85CB-4F1F-9272-8C5A18EA972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8611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rjengineering.org/ter/2013/may/1006-01/prescriptive-wind-pressure-performance-foam-plastic-insulation-used-insula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drjengineering.org/ter/2013/may/1205-05/construction-details-use-foam-plastic-insulating-sheathing-fpis-light-frame" TargetMode="External"/><Relationship Id="rId2" Type="http://schemas.openxmlformats.org/officeDocument/2006/relationships/hyperlink" Target="http://drjengineering.org/ter/2013/aug/1304-01/attachment-windows-integral-flanges-through-foam-plastic-insulating-sheath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ublicecodes.cyberregs.com/icod/irc/2012/icod_irc_2012_7_par049.htm" TargetMode="External"/><Relationship Id="rId2" Type="http://schemas.openxmlformats.org/officeDocument/2006/relationships/hyperlink" Target="http://publicecodes.cyberregs.com/icod/ibc/2012/icod_ibc_2012_25_par042.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edarbureau.org/installation-and-maintenance/wall-manual/page-10.asp" TargetMode="External"/><Relationship Id="rId2" Type="http://schemas.openxmlformats.org/officeDocument/2006/relationships/hyperlink" Target="http://publicecodes.cyberregs.com/icod/irc/2012/icod_irc_2012_7_par039.htm?bu2=undefined" TargetMode="Externa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hyperlink" Target="http://fsc.americanchemistr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ublicecodes.cyberregs.com/icod/irc/2012/icod_irc_2012_6_par026.htm?bu2=undefin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ublicecodes.cyberregs.com/icod/irc/2012/icod_irc_2012_7_par033.htm?bu2=undefin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ublicecodes.cyberregs.com/icod/irc/2012/icod_irc_2012_7_par033.htm?bu2=undefin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bcindustry.com/sbca-standards-develop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ublicecodes.cyberregs.com/icod/irc/2012/icod_irc_2012_7_par082.htm?bu2=undefi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Structural</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5292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DOE/IBHS/ACC-FSC/NAHB-RC /VSI</a:t>
            </a:r>
            <a:br>
              <a:rPr lang="en-US" sz="4000" dirty="0" smtClean="0"/>
            </a:br>
            <a:r>
              <a:rPr lang="en-US" sz="4000" dirty="0" smtClean="0"/>
              <a:t>Whole Building Wind Tunnel Test</a:t>
            </a:r>
          </a:p>
        </p:txBody>
      </p:sp>
      <p:pic>
        <p:nvPicPr>
          <p:cNvPr id="116739" name="Picture 2" descr="C:\Users\Jay\Desktop\ARES\Jobs\C 037-07\FSC Research Projects\IBHS Whole Building Test 2011\Phase 1 Pics\Dave's testing pics\1110 Back Left Pano 28 mm TF-D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600200"/>
            <a:ext cx="83391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2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dirty="0" smtClean="0"/>
              <a:t>Results – OSB/wrap/vinyl</a:t>
            </a:r>
          </a:p>
        </p:txBody>
      </p:sp>
      <p:pic>
        <p:nvPicPr>
          <p:cNvPr id="117763" name="Picture 2" descr="C:\Users\Jay\Desktop\ARES\Jobs\C 037-07\FSC Research Projects\IBHS Whole Building Test 2011\Phase 1 Pics\11-28-2011 Testing Pics\1128111427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572000" y="2743200"/>
            <a:ext cx="2701925" cy="1447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184859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dirty="0" smtClean="0"/>
              <a:t>Results – CI/vinyl (vinyl removed)</a:t>
            </a:r>
          </a:p>
        </p:txBody>
      </p:sp>
      <p:pic>
        <p:nvPicPr>
          <p:cNvPr id="118787" name="Picture 2" descr="C:\Users\Jay\Desktop\ARES\Jobs\C 037-07\FSC Research Projects\IBHS Whole Building Test 2011\Phase 1 Pics\11-28-2011 Testing Pics\DSC_977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93825" y="1706562"/>
            <a:ext cx="6378575" cy="4237038"/>
          </a:xfrm>
        </p:spPr>
      </p:pic>
    </p:spTree>
    <p:extLst>
      <p:ext uri="{BB962C8B-B14F-4D97-AF65-F5344CB8AC3E}">
        <p14:creationId xmlns:p14="http://schemas.microsoft.com/office/powerpoint/2010/main" val="147677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dirty="0" smtClean="0"/>
              <a:t>Cladding Attachment</a:t>
            </a:r>
          </a:p>
        </p:txBody>
      </p:sp>
      <p:sp>
        <p:nvSpPr>
          <p:cNvPr id="3" name="Content Placeholder 2"/>
          <p:cNvSpPr>
            <a:spLocks noGrp="1"/>
          </p:cNvSpPr>
          <p:nvPr>
            <p:ph idx="1"/>
          </p:nvPr>
        </p:nvSpPr>
        <p:spPr>
          <a:xfrm>
            <a:off x="420688" y="1524000"/>
            <a:ext cx="5230812" cy="4876800"/>
          </a:xfrm>
        </p:spPr>
        <p:txBody>
          <a:bodyPr rtlCol="0">
            <a:normAutofit fontScale="32500" lnSpcReduction="20000"/>
          </a:bodyPr>
          <a:lstStyle/>
          <a:p>
            <a:pPr eaLnBrk="1" fontAlgn="auto" hangingPunct="1">
              <a:spcAft>
                <a:spcPts val="0"/>
              </a:spcAft>
              <a:defRPr/>
            </a:pPr>
            <a:r>
              <a:rPr lang="en-US" sz="5900" dirty="0" smtClean="0"/>
              <a:t>ACC-FSC</a:t>
            </a:r>
            <a:r>
              <a:rPr lang="en-US" sz="5900" dirty="0"/>
              <a:t>, NYSERDA, </a:t>
            </a:r>
            <a:r>
              <a:rPr lang="en-US" sz="5900" dirty="0" smtClean="0"/>
              <a:t>DOE and </a:t>
            </a:r>
            <a:r>
              <a:rPr lang="en-US" sz="5900" dirty="0"/>
              <a:t>SFA funded research</a:t>
            </a:r>
          </a:p>
          <a:p>
            <a:pPr lvl="1" eaLnBrk="1" fontAlgn="auto" hangingPunct="1">
              <a:spcAft>
                <a:spcPts val="0"/>
              </a:spcAft>
              <a:defRPr/>
            </a:pPr>
            <a:r>
              <a:rPr lang="en-US" sz="5300" dirty="0"/>
              <a:t>Adopted in NY energy code (effective Dec 2010</a:t>
            </a:r>
            <a:r>
              <a:rPr lang="en-US" sz="5300" dirty="0" smtClean="0"/>
              <a:t>)</a:t>
            </a:r>
          </a:p>
          <a:p>
            <a:pPr lvl="1" eaLnBrk="1" fontAlgn="auto" hangingPunct="1">
              <a:spcAft>
                <a:spcPts val="0"/>
              </a:spcAft>
              <a:defRPr/>
            </a:pPr>
            <a:r>
              <a:rPr lang="en-US" sz="5300" dirty="0" smtClean="0"/>
              <a:t>Referenced in IBC Section 2603.11 (masonry/concrete) and 2603.12 (steel framing)</a:t>
            </a:r>
          </a:p>
          <a:p>
            <a:pPr lvl="1" eaLnBrk="1" fontAlgn="auto" hangingPunct="1">
              <a:spcAft>
                <a:spcPts val="0"/>
              </a:spcAft>
              <a:defRPr/>
            </a:pPr>
            <a:r>
              <a:rPr lang="en-US" sz="5300" dirty="0" smtClean="0"/>
              <a:t>Referenced in IRC Section 703.15 (wood framing); R703.16 (steel framing); R703.17 (concrete/masonry)</a:t>
            </a:r>
            <a:endParaRPr lang="en-US" sz="5300" dirty="0"/>
          </a:p>
          <a:p>
            <a:pPr eaLnBrk="1" fontAlgn="auto" hangingPunct="1">
              <a:spcAft>
                <a:spcPts val="0"/>
              </a:spcAft>
              <a:defRPr/>
            </a:pPr>
            <a:r>
              <a:rPr lang="en-US" sz="5900" dirty="0" smtClean="0">
                <a:hlinkClick r:id="rId3"/>
              </a:rPr>
              <a:t>TER No. 1006-01  </a:t>
            </a:r>
            <a:endParaRPr lang="en-US" sz="5900" dirty="0" smtClean="0"/>
          </a:p>
          <a:p>
            <a:pPr eaLnBrk="1" fontAlgn="auto" hangingPunct="1">
              <a:spcAft>
                <a:spcPts val="0"/>
              </a:spcAft>
              <a:defRPr/>
            </a:pPr>
            <a:r>
              <a:rPr lang="en-US" sz="5300" dirty="0" smtClean="0"/>
              <a:t>Code compliant guidance for generic applications </a:t>
            </a:r>
          </a:p>
          <a:p>
            <a:pPr lvl="1" eaLnBrk="1" fontAlgn="auto" hangingPunct="1">
              <a:spcAft>
                <a:spcPts val="0"/>
              </a:spcAft>
              <a:defRPr/>
            </a:pPr>
            <a:r>
              <a:rPr lang="en-US" sz="5300" dirty="0" smtClean="0"/>
              <a:t>Must be minimum 15 psi compressive strength FPIS per ASTM standards for XPS, EPS, or Polyiso</a:t>
            </a:r>
          </a:p>
          <a:p>
            <a:pPr eaLnBrk="1" fontAlgn="auto" hangingPunct="1">
              <a:spcAft>
                <a:spcPts val="0"/>
              </a:spcAft>
              <a:defRPr/>
            </a:pPr>
            <a:r>
              <a:rPr lang="en-US" sz="5900" dirty="0" smtClean="0"/>
              <a:t>Proprietary fasteners or connectors and cladding/CI systems also available</a:t>
            </a:r>
          </a:p>
          <a:p>
            <a:pPr eaLnBrk="1" fontAlgn="auto" hangingPunct="1">
              <a:spcAft>
                <a:spcPts val="0"/>
              </a:spcAft>
              <a:defRPr/>
            </a:pPr>
            <a:r>
              <a:rPr lang="en-US" sz="5900" dirty="0" smtClean="0"/>
              <a:t>Siding fastener embedment must be maintained with all thicknesses of foam</a:t>
            </a:r>
          </a:p>
          <a:p>
            <a:pPr eaLnBrk="1" fontAlgn="auto" hangingPunct="1">
              <a:spcAft>
                <a:spcPts val="0"/>
              </a:spcAft>
              <a:defRPr/>
            </a:pPr>
            <a:r>
              <a:rPr lang="en-US" sz="5900" dirty="0" smtClean="0"/>
              <a:t>Also refer to siding manufacturer’s installation requirements</a:t>
            </a:r>
          </a:p>
          <a:p>
            <a:pPr marL="0" indent="0" eaLnBrk="1" fontAlgn="auto" hangingPunct="1">
              <a:spcAft>
                <a:spcPts val="0"/>
              </a:spcAft>
              <a:buNone/>
              <a:defRPr/>
            </a:pPr>
            <a:endParaRPr lang="en-US" sz="5900" dirty="0" smtClean="0"/>
          </a:p>
        </p:txBody>
      </p:sp>
      <p:sp>
        <p:nvSpPr>
          <p:cNvPr id="5" name="Content Placeholder 2"/>
          <p:cNvSpPr txBox="1">
            <a:spLocks/>
          </p:cNvSpPr>
          <p:nvPr/>
        </p:nvSpPr>
        <p:spPr bwMode="auto">
          <a:xfrm>
            <a:off x="3019371" y="6051400"/>
            <a:ext cx="34655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itchFamily="34" charset="0"/>
              <a:buAutoNum type="alphaLcParenBoth"/>
              <a:defRPr/>
            </a:pPr>
            <a:r>
              <a:rPr lang="en-US" sz="1400" dirty="0" smtClean="0"/>
              <a:t>cladding </a:t>
            </a:r>
            <a:r>
              <a:rPr lang="en-US" sz="1400" dirty="0"/>
              <a:t>(b) furring or WSP </a:t>
            </a:r>
            <a:r>
              <a:rPr lang="en-US" sz="1400" dirty="0" smtClean="0"/>
              <a:t>(optional)</a:t>
            </a:r>
          </a:p>
          <a:p>
            <a:pPr marL="0" indent="0" eaLnBrk="1" hangingPunct="1">
              <a:buFont typeface="Arial" pitchFamily="34" charset="0"/>
              <a:buNone/>
              <a:defRPr/>
            </a:pPr>
            <a:r>
              <a:rPr lang="en-US" sz="1400" dirty="0" smtClean="0"/>
              <a:t>(</a:t>
            </a:r>
            <a:r>
              <a:rPr lang="en-US" sz="1400" dirty="0"/>
              <a:t>c) FPIS </a:t>
            </a:r>
            <a:r>
              <a:rPr lang="en-US" sz="1400" dirty="0" smtClean="0"/>
              <a:t> (d) </a:t>
            </a:r>
            <a:r>
              <a:rPr lang="en-US" sz="1400" dirty="0"/>
              <a:t>wall framing </a:t>
            </a:r>
            <a:r>
              <a:rPr lang="en-US" sz="1400" dirty="0" smtClean="0"/>
              <a:t>(e) </a:t>
            </a:r>
            <a:r>
              <a:rPr lang="en-US" sz="1400" dirty="0"/>
              <a:t>fastener</a:t>
            </a:r>
          </a:p>
        </p:txBody>
      </p:sp>
      <p:pic>
        <p:nvPicPr>
          <p:cNvPr id="1198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7016" r="30067"/>
          <a:stretch>
            <a:fillRect/>
          </a:stretch>
        </p:blipFill>
        <p:spPr bwMode="auto">
          <a:xfrm>
            <a:off x="6491577" y="1850822"/>
            <a:ext cx="1783773" cy="199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5800725" y="1600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a:t>(</a:t>
            </a:r>
            <a:r>
              <a:rPr lang="en-US" sz="1700" dirty="0" smtClean="0"/>
              <a:t>a)</a:t>
            </a:r>
            <a:endParaRPr lang="en-US" sz="1700" dirty="0"/>
          </a:p>
        </p:txBody>
      </p:sp>
      <p:sp>
        <p:nvSpPr>
          <p:cNvPr id="8" name="Content Placeholder 2"/>
          <p:cNvSpPr txBox="1">
            <a:spLocks/>
          </p:cNvSpPr>
          <p:nvPr/>
        </p:nvSpPr>
        <p:spPr bwMode="auto">
          <a:xfrm>
            <a:off x="5800725" y="20955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(b)</a:t>
            </a:r>
            <a:endParaRPr lang="en-US" sz="1700" dirty="0"/>
          </a:p>
        </p:txBody>
      </p:sp>
      <p:sp>
        <p:nvSpPr>
          <p:cNvPr id="9" name="Content Placeholder 2"/>
          <p:cNvSpPr txBox="1">
            <a:spLocks/>
          </p:cNvSpPr>
          <p:nvPr/>
        </p:nvSpPr>
        <p:spPr bwMode="auto">
          <a:xfrm>
            <a:off x="5800725" y="2552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(c)</a:t>
            </a:r>
            <a:endParaRPr lang="en-US" sz="1700" dirty="0"/>
          </a:p>
        </p:txBody>
      </p:sp>
      <p:cxnSp>
        <p:nvCxnSpPr>
          <p:cNvPr id="4" name="Straight Arrow Connector 3"/>
          <p:cNvCxnSpPr/>
          <p:nvPr/>
        </p:nvCxnSpPr>
        <p:spPr>
          <a:xfrm>
            <a:off x="6096000" y="2217751"/>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15050" y="2560651"/>
            <a:ext cx="373063"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15050" y="1760551"/>
            <a:ext cx="373063"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bwMode="auto">
          <a:xfrm>
            <a:off x="5800725" y="31623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(d)</a:t>
            </a:r>
            <a:endParaRPr lang="en-US" sz="1700" dirty="0"/>
          </a:p>
        </p:txBody>
      </p:sp>
      <p:cxnSp>
        <p:nvCxnSpPr>
          <p:cNvPr id="21" name="Straight Arrow Connector 20"/>
          <p:cNvCxnSpPr/>
          <p:nvPr/>
        </p:nvCxnSpPr>
        <p:spPr>
          <a:xfrm>
            <a:off x="6105525" y="3313126"/>
            <a:ext cx="10572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5" idx="1"/>
          </p:cNvCxnSpPr>
          <p:nvPr/>
        </p:nvCxnSpPr>
        <p:spPr>
          <a:xfrm flipH="1">
            <a:off x="7459665" y="1779602"/>
            <a:ext cx="347660" cy="104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bwMode="auto">
          <a:xfrm>
            <a:off x="7807325" y="1637659"/>
            <a:ext cx="381000" cy="28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(e)</a:t>
            </a:r>
            <a:endParaRPr lang="en-US" sz="1700" dirty="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1026" t="2028" r="33405"/>
          <a:stretch/>
        </p:blipFill>
        <p:spPr>
          <a:xfrm>
            <a:off x="6491576" y="4077515"/>
            <a:ext cx="1783773" cy="1995055"/>
          </a:xfrm>
          <a:prstGeom prst="rect">
            <a:avLst/>
          </a:prstGeom>
        </p:spPr>
      </p:pic>
      <p:sp>
        <p:nvSpPr>
          <p:cNvPr id="30" name="Content Placeholder 2"/>
          <p:cNvSpPr txBox="1">
            <a:spLocks/>
          </p:cNvSpPr>
          <p:nvPr/>
        </p:nvSpPr>
        <p:spPr bwMode="auto">
          <a:xfrm>
            <a:off x="5797496" y="380286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a:t>(</a:t>
            </a:r>
            <a:r>
              <a:rPr lang="en-US" sz="1700" dirty="0" smtClean="0"/>
              <a:t>a)</a:t>
            </a:r>
            <a:endParaRPr lang="en-US" sz="1700" dirty="0"/>
          </a:p>
        </p:txBody>
      </p:sp>
      <p:cxnSp>
        <p:nvCxnSpPr>
          <p:cNvPr id="31" name="Straight Arrow Connector 30"/>
          <p:cNvCxnSpPr/>
          <p:nvPr/>
        </p:nvCxnSpPr>
        <p:spPr>
          <a:xfrm>
            <a:off x="6111821" y="3963215"/>
            <a:ext cx="373063"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bwMode="auto">
          <a:xfrm>
            <a:off x="5799151" y="440700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(c)</a:t>
            </a:r>
            <a:endParaRPr lang="en-US" sz="1700" dirty="0"/>
          </a:p>
        </p:txBody>
      </p:sp>
      <p:cxnSp>
        <p:nvCxnSpPr>
          <p:cNvPr id="33" name="Straight Arrow Connector 32"/>
          <p:cNvCxnSpPr/>
          <p:nvPr/>
        </p:nvCxnSpPr>
        <p:spPr>
          <a:xfrm flipV="1">
            <a:off x="6113476" y="4414959"/>
            <a:ext cx="373063"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bwMode="auto">
          <a:xfrm>
            <a:off x="5777904" y="533093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(d)</a:t>
            </a:r>
            <a:endParaRPr lang="en-US" sz="1700" dirty="0"/>
          </a:p>
        </p:txBody>
      </p:sp>
      <p:cxnSp>
        <p:nvCxnSpPr>
          <p:cNvPr id="35" name="Straight Arrow Connector 34"/>
          <p:cNvCxnSpPr/>
          <p:nvPr/>
        </p:nvCxnSpPr>
        <p:spPr>
          <a:xfrm>
            <a:off x="6042949" y="5481759"/>
            <a:ext cx="10572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427004" y="3964696"/>
            <a:ext cx="347660" cy="104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bwMode="auto">
          <a:xfrm>
            <a:off x="7734909" y="380916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normAutofit fontScale="85000" lnSpcReduction="10000"/>
          </a:bodyPr>
          <a:lstStyle>
            <a:lvl1pPr marL="342900" indent="-342900" algn="l" rtl="0" eaLnBrk="0" fontAlgn="base" hangingPunct="0">
              <a:spcBef>
                <a:spcPct val="20000"/>
              </a:spcBef>
              <a:spcAft>
                <a:spcPct val="0"/>
              </a:spcAft>
              <a:buFont typeface="Arial" pitchFamily="34" charset="0"/>
              <a:buChar char="•"/>
              <a:defRPr sz="3200" kern="1200">
                <a:solidFill>
                  <a:srgbClr val="29292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9292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9292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1700" dirty="0" smtClean="0"/>
              <a:t>(e)</a:t>
            </a:r>
            <a:endParaRPr lang="en-US" sz="1700" dirty="0"/>
          </a:p>
        </p:txBody>
      </p:sp>
    </p:spTree>
    <p:extLst>
      <p:ext uri="{BB962C8B-B14F-4D97-AF65-F5344CB8AC3E}">
        <p14:creationId xmlns:p14="http://schemas.microsoft.com/office/powerpoint/2010/main" val="4290935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dirty="0" smtClean="0"/>
              <a:t>Flanged Window Attachment</a:t>
            </a:r>
          </a:p>
        </p:txBody>
      </p:sp>
      <p:sp>
        <p:nvSpPr>
          <p:cNvPr id="120835" name="Content Placeholder 2"/>
          <p:cNvSpPr>
            <a:spLocks noGrp="1"/>
          </p:cNvSpPr>
          <p:nvPr>
            <p:ph idx="1"/>
          </p:nvPr>
        </p:nvSpPr>
        <p:spPr/>
        <p:txBody>
          <a:bodyPr/>
          <a:lstStyle/>
          <a:p>
            <a:r>
              <a:rPr lang="en-US" altLang="en-US" smtClean="0">
                <a:hlinkClick r:id="rId2"/>
              </a:rPr>
              <a:t>TER No. 1304-01</a:t>
            </a:r>
            <a:endParaRPr lang="en-US" altLang="en-US" smtClean="0"/>
          </a:p>
          <a:p>
            <a:r>
              <a:rPr lang="en-US" altLang="en-US" smtClean="0"/>
              <a:t>Attachments for typical window flanges placed over FPIS up to 2” thick</a:t>
            </a:r>
          </a:p>
          <a:p>
            <a:pPr lvl="1"/>
            <a:r>
              <a:rPr lang="en-US" altLang="en-US" smtClean="0"/>
              <a:t>Must be minimum 15psi compressive strength foam (XPS, EPS, or Polyiso meeting ASTM standards).</a:t>
            </a:r>
          </a:p>
          <a:p>
            <a:r>
              <a:rPr lang="en-US" altLang="en-US" smtClean="0"/>
              <a:t>See </a:t>
            </a:r>
            <a:r>
              <a:rPr lang="en-US" altLang="en-US" smtClean="0">
                <a:hlinkClick r:id="rId3"/>
              </a:rPr>
              <a:t>TER No. 1205-05 </a:t>
            </a:r>
            <a:r>
              <a:rPr lang="en-US" altLang="en-US" smtClean="0"/>
              <a:t>for details with window bucks to allow unlimited foam thickness.</a:t>
            </a:r>
          </a:p>
        </p:txBody>
      </p:sp>
    </p:spTree>
    <p:extLst>
      <p:ext uri="{BB962C8B-B14F-4D97-AF65-F5344CB8AC3E}">
        <p14:creationId xmlns:p14="http://schemas.microsoft.com/office/powerpoint/2010/main" val="209047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dirty="0" smtClean="0"/>
              <a:t>Foam Sheathing and PC Stucco</a:t>
            </a:r>
          </a:p>
        </p:txBody>
      </p:sp>
      <p:sp>
        <p:nvSpPr>
          <p:cNvPr id="121859" name="Content Placeholder 2"/>
          <p:cNvSpPr>
            <a:spLocks noGrp="1"/>
          </p:cNvSpPr>
          <p:nvPr>
            <p:ph idx="1"/>
          </p:nvPr>
        </p:nvSpPr>
        <p:spPr/>
        <p:txBody>
          <a:bodyPr/>
          <a:lstStyle/>
          <a:p>
            <a:r>
              <a:rPr lang="en-US" altLang="en-US" dirty="0" smtClean="0">
                <a:hlinkClick r:id="rId2"/>
              </a:rPr>
              <a:t>IBC 2510.6 </a:t>
            </a:r>
            <a:r>
              <a:rPr lang="en-US" altLang="en-US" dirty="0" smtClean="0"/>
              <a:t>&amp; </a:t>
            </a:r>
            <a:r>
              <a:rPr lang="en-US" altLang="en-US" dirty="0" smtClean="0">
                <a:hlinkClick r:id="rId3"/>
              </a:rPr>
              <a:t>IRC R703.6.3</a:t>
            </a:r>
            <a:endParaRPr lang="en-US" altLang="en-US" dirty="0" smtClean="0"/>
          </a:p>
          <a:p>
            <a:pPr lvl="1"/>
            <a:r>
              <a:rPr lang="en-US" altLang="en-US" dirty="0" smtClean="0"/>
              <a:t>Exception Statement from IRC</a:t>
            </a:r>
          </a:p>
          <a:p>
            <a:pPr lvl="2"/>
            <a:r>
              <a:rPr lang="en-US" altLang="en-US" b="1" dirty="0" smtClean="0"/>
              <a:t>Exception: </a:t>
            </a:r>
            <a:r>
              <a:rPr lang="en-US" altLang="en-US" dirty="0" smtClean="0"/>
              <a:t>Where the water-resistive barrier that is applied over wood-based sheathing has a water resistance equal to or greater than that of 60-minute Grade D paper and is separated from the stucco by an intervening, substantially </a:t>
            </a:r>
            <a:r>
              <a:rPr lang="en-US" altLang="en-US" dirty="0" err="1" smtClean="0"/>
              <a:t>nonwater</a:t>
            </a:r>
            <a:r>
              <a:rPr lang="en-US" altLang="en-US" dirty="0" smtClean="0"/>
              <a:t>-absorbing layer or designed drainage space.</a:t>
            </a:r>
          </a:p>
        </p:txBody>
      </p:sp>
    </p:spTree>
    <p:extLst>
      <p:ext uri="{BB962C8B-B14F-4D97-AF65-F5344CB8AC3E}">
        <p14:creationId xmlns:p14="http://schemas.microsoft.com/office/powerpoint/2010/main" val="370863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dirty="0" smtClean="0"/>
              <a:t>Foam Sheathing and Wood Shakes/Shingles</a:t>
            </a:r>
          </a:p>
        </p:txBody>
      </p:sp>
      <p:sp>
        <p:nvSpPr>
          <p:cNvPr id="122883" name="Content Placeholder 2"/>
          <p:cNvSpPr>
            <a:spLocks noGrp="1"/>
          </p:cNvSpPr>
          <p:nvPr>
            <p:ph idx="1"/>
          </p:nvPr>
        </p:nvSpPr>
        <p:spPr/>
        <p:txBody>
          <a:bodyPr>
            <a:normAutofit/>
          </a:bodyPr>
          <a:lstStyle/>
          <a:p>
            <a:pPr>
              <a:defRPr/>
            </a:pPr>
            <a:r>
              <a:rPr lang="en-US" altLang="en-US" dirty="0" smtClean="0">
                <a:hlinkClick r:id="rId2"/>
              </a:rPr>
              <a:t>IRC R703.5</a:t>
            </a:r>
            <a:endParaRPr lang="en-US" altLang="en-US" dirty="0" smtClean="0"/>
          </a:p>
          <a:p>
            <a:pPr lvl="1">
              <a:defRPr/>
            </a:pPr>
            <a:r>
              <a:rPr lang="en-US" altLang="en-US" dirty="0" smtClean="0"/>
              <a:t>Requires double layer lattice of furring</a:t>
            </a:r>
          </a:p>
          <a:p>
            <a:pPr lvl="1">
              <a:defRPr/>
            </a:pPr>
            <a:r>
              <a:rPr lang="en-US" altLang="en-US" dirty="0" smtClean="0"/>
              <a:t>Not based on evidence or science</a:t>
            </a:r>
          </a:p>
          <a:p>
            <a:pPr>
              <a:defRPr/>
            </a:pPr>
            <a:r>
              <a:rPr lang="en-US" altLang="en-US" dirty="0" smtClean="0">
                <a:hlinkClick r:id="rId3"/>
              </a:rPr>
              <a:t>BC Cedar Shake &amp; Shingle Guide </a:t>
            </a:r>
            <a:endParaRPr lang="en-US" altLang="en-US" dirty="0" smtClean="0"/>
          </a:p>
          <a:p>
            <a:pPr>
              <a:defRPr/>
            </a:pPr>
            <a:r>
              <a:rPr lang="en-US" altLang="en-US" dirty="0" smtClean="0"/>
              <a:t>FSC Case Study Report</a:t>
            </a:r>
          </a:p>
        </p:txBody>
      </p:sp>
      <p:pic>
        <p:nvPicPr>
          <p:cNvPr id="122884" name="Picture 5" descr="http://www.cedarbureau.org/cms-assets/images/222298.pg10-figure1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67200"/>
            <a:ext cx="4191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45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dirty="0" smtClean="0"/>
              <a:t>Wall Bracing</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a:t>Many building design factors impact wall bracing decisions which impact sheathing/insulation decisions.</a:t>
            </a:r>
          </a:p>
          <a:p>
            <a:pPr eaLnBrk="1" fontAlgn="auto" hangingPunct="1">
              <a:spcAft>
                <a:spcPts val="0"/>
              </a:spcAft>
              <a:defRPr/>
            </a:pPr>
            <a:r>
              <a:rPr lang="en-US" dirty="0"/>
              <a:t>Refer to </a:t>
            </a:r>
            <a:r>
              <a:rPr lang="en-US" dirty="0" smtClean="0"/>
              <a:t>ACC-FSC </a:t>
            </a:r>
            <a:r>
              <a:rPr lang="en-US" dirty="0"/>
              <a:t>Wall Bracing Guide </a:t>
            </a:r>
            <a:r>
              <a:rPr lang="en-US" dirty="0" smtClean="0"/>
              <a:t>(</a:t>
            </a:r>
            <a:r>
              <a:rPr lang="en-US" dirty="0">
                <a:hlinkClick r:id="rId3"/>
              </a:rPr>
              <a:t>http://fsc.americanchemistry.com</a:t>
            </a:r>
            <a:r>
              <a:rPr lang="en-US" dirty="0" smtClean="0"/>
              <a:t>)</a:t>
            </a:r>
          </a:p>
          <a:p>
            <a:pPr eaLnBrk="1" fontAlgn="auto" hangingPunct="1">
              <a:spcAft>
                <a:spcPts val="0"/>
              </a:spcAft>
              <a:defRPr/>
            </a:pPr>
            <a:r>
              <a:rPr lang="en-US" dirty="0" smtClean="0"/>
              <a:t>Code-compliant bracing methods </a:t>
            </a:r>
            <a:r>
              <a:rPr lang="en-US" dirty="0"/>
              <a:t>include:</a:t>
            </a:r>
          </a:p>
          <a:p>
            <a:pPr lvl="1" eaLnBrk="1" fontAlgn="auto" hangingPunct="1">
              <a:spcAft>
                <a:spcPts val="0"/>
              </a:spcAft>
              <a:defRPr/>
            </a:pPr>
            <a:r>
              <a:rPr lang="en-US" sz="2400" dirty="0"/>
              <a:t>Use of foam over continuous sheathing (e.g., OSB, structural fiberboard, etc.)</a:t>
            </a:r>
          </a:p>
          <a:p>
            <a:pPr lvl="1" eaLnBrk="1" fontAlgn="auto" hangingPunct="1">
              <a:spcAft>
                <a:spcPts val="0"/>
              </a:spcAft>
              <a:defRPr/>
            </a:pPr>
            <a:r>
              <a:rPr lang="en-US" sz="2400" dirty="0"/>
              <a:t>Use of foam between and/or over intermittent braced wall panels (e.g. OSB, let-in, structural fiberboard, hardboard, etc.)</a:t>
            </a:r>
          </a:p>
          <a:p>
            <a:pPr eaLnBrk="1" fontAlgn="auto" hangingPunct="1">
              <a:spcAft>
                <a:spcPts val="0"/>
              </a:spcAft>
              <a:defRPr/>
            </a:pPr>
            <a:r>
              <a:rPr lang="en-US" dirty="0"/>
              <a:t>All </a:t>
            </a:r>
            <a:r>
              <a:rPr lang="en-US" dirty="0" smtClean="0"/>
              <a:t>bracing methods </a:t>
            </a:r>
            <a:r>
              <a:rPr lang="en-US" dirty="0"/>
              <a:t>have limitations, advantages, and </a:t>
            </a:r>
            <a:r>
              <a:rPr lang="en-US" dirty="0" smtClean="0"/>
              <a:t>disadvantages (not unique to CI applications)</a:t>
            </a: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239984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152400"/>
            <a:ext cx="8534400" cy="1143000"/>
          </a:xfrm>
        </p:spPr>
        <p:txBody>
          <a:bodyPr/>
          <a:lstStyle/>
          <a:p>
            <a:r>
              <a:rPr lang="en-US" altLang="en-US" dirty="0" smtClean="0"/>
              <a:t>Wall bracing – integration with FPIS</a:t>
            </a:r>
            <a:endParaRPr lang="en-US" altLang="en-US" dirty="0" smtClean="0">
              <a:solidFill>
                <a:srgbClr val="FFFF00"/>
              </a:solidFill>
            </a:endParaRPr>
          </a:p>
        </p:txBody>
      </p:sp>
      <p:pic>
        <p:nvPicPr>
          <p:cNvPr id="12493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43175" y="1524000"/>
            <a:ext cx="4238625" cy="5256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155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altLang="en-US" sz="4000" dirty="0" smtClean="0"/>
              <a:t>PART 3: Building Code Compliance</a:t>
            </a:r>
          </a:p>
        </p:txBody>
      </p:sp>
      <p:sp>
        <p:nvSpPr>
          <p:cNvPr id="108547" name="Content Placeholder 2"/>
          <p:cNvSpPr>
            <a:spLocks noGrp="1"/>
          </p:cNvSpPr>
          <p:nvPr>
            <p:ph idx="1"/>
          </p:nvPr>
        </p:nvSpPr>
        <p:spPr/>
        <p:txBody>
          <a:bodyPr/>
          <a:lstStyle/>
          <a:p>
            <a:pPr eaLnBrk="1" hangingPunct="1"/>
            <a:r>
              <a:rPr lang="en-US" altLang="en-US" b="1" smtClean="0"/>
              <a:t>Structural</a:t>
            </a:r>
          </a:p>
          <a:p>
            <a:pPr lvl="1" eaLnBrk="1" hangingPunct="1"/>
            <a:r>
              <a:rPr lang="en-US" altLang="en-US" smtClean="0"/>
              <a:t>Sheathing /Wind Pressure</a:t>
            </a:r>
          </a:p>
          <a:p>
            <a:pPr lvl="1" eaLnBrk="1" hangingPunct="1"/>
            <a:r>
              <a:rPr lang="en-US" altLang="en-US" smtClean="0"/>
              <a:t>Cladding Attachment</a:t>
            </a:r>
          </a:p>
          <a:p>
            <a:pPr lvl="1" eaLnBrk="1" hangingPunct="1"/>
            <a:r>
              <a:rPr lang="en-US" altLang="en-US" smtClean="0"/>
              <a:t>Window Attachment</a:t>
            </a:r>
          </a:p>
          <a:p>
            <a:pPr lvl="1" eaLnBrk="1" hangingPunct="1"/>
            <a:r>
              <a:rPr lang="en-US" altLang="en-US" smtClean="0"/>
              <a:t>Vinyl Siding over Foam / Wind Pressure</a:t>
            </a:r>
          </a:p>
          <a:p>
            <a:pPr lvl="1" eaLnBrk="1" hangingPunct="1"/>
            <a:r>
              <a:rPr lang="en-US" altLang="en-US" smtClean="0"/>
              <a:t>Foam sheathing with PC Stucco</a:t>
            </a:r>
          </a:p>
          <a:p>
            <a:pPr lvl="1" eaLnBrk="1" hangingPunct="1"/>
            <a:r>
              <a:rPr lang="en-US" altLang="en-US" smtClean="0"/>
              <a:t>Foam sheathing with Wood Shakes/Shingles</a:t>
            </a:r>
          </a:p>
          <a:p>
            <a:pPr lvl="1" eaLnBrk="1" hangingPunct="1"/>
            <a:r>
              <a:rPr lang="en-US" altLang="en-US" smtClean="0"/>
              <a:t>Wall Bracing</a:t>
            </a:r>
          </a:p>
          <a:p>
            <a:pPr lvl="1" eaLnBrk="1" hangingPunct="1"/>
            <a:endParaRPr lang="en-US" altLang="en-US" smtClean="0"/>
          </a:p>
        </p:txBody>
      </p:sp>
    </p:spTree>
    <p:extLst>
      <p:ext uri="{BB962C8B-B14F-4D97-AF65-F5344CB8AC3E}">
        <p14:creationId xmlns:p14="http://schemas.microsoft.com/office/powerpoint/2010/main" val="46389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76200"/>
            <a:ext cx="8458200" cy="1219200"/>
          </a:xfrm>
        </p:spPr>
        <p:txBody>
          <a:bodyPr/>
          <a:lstStyle/>
          <a:p>
            <a:pPr eaLnBrk="1" hangingPunct="1"/>
            <a:r>
              <a:rPr lang="en-US" altLang="en-US" sz="3600" dirty="0" smtClean="0"/>
              <a:t>Structural Code Requirements are No Different for Walls with CI</a:t>
            </a:r>
          </a:p>
        </p:txBody>
      </p:sp>
      <p:sp>
        <p:nvSpPr>
          <p:cNvPr id="109571" name="Content Placeholder 2"/>
          <p:cNvSpPr>
            <a:spLocks noGrp="1"/>
          </p:cNvSpPr>
          <p:nvPr>
            <p:ph idx="1"/>
          </p:nvPr>
        </p:nvSpPr>
        <p:spPr>
          <a:xfrm>
            <a:off x="457200" y="1828800"/>
            <a:ext cx="8229600" cy="4297363"/>
          </a:xfrm>
        </p:spPr>
        <p:txBody>
          <a:bodyPr/>
          <a:lstStyle/>
          <a:p>
            <a:pPr eaLnBrk="1" hangingPunct="1">
              <a:defRPr/>
            </a:pPr>
            <a:r>
              <a:rPr lang="en-US" altLang="en-US" sz="2800" dirty="0" smtClean="0"/>
              <a:t>Integration with Wall Bracing (</a:t>
            </a:r>
            <a:r>
              <a:rPr lang="en-US" altLang="en-US" sz="2800" dirty="0" smtClean="0">
                <a:hlinkClick r:id="rId3"/>
              </a:rPr>
              <a:t>IRC R602.10</a:t>
            </a:r>
            <a:r>
              <a:rPr lang="en-US" altLang="en-US" sz="2800" dirty="0" smtClean="0"/>
              <a:t>) </a:t>
            </a:r>
          </a:p>
          <a:p>
            <a:pPr lvl="1" eaLnBrk="1" hangingPunct="1">
              <a:defRPr/>
            </a:pPr>
            <a:r>
              <a:rPr lang="en-US" altLang="en-US" sz="2400" i="1" dirty="0" smtClean="0"/>
              <a:t>Must have bracing with or without CI (no difference)</a:t>
            </a:r>
          </a:p>
          <a:p>
            <a:pPr eaLnBrk="1" hangingPunct="1">
              <a:defRPr/>
            </a:pPr>
            <a:r>
              <a:rPr lang="en-US" altLang="en-US" sz="2800" dirty="0" smtClean="0"/>
              <a:t>Integration with framing requirements -- </a:t>
            </a:r>
            <a:r>
              <a:rPr lang="en-US" altLang="en-US" sz="2400" dirty="0" smtClean="0"/>
              <a:t>stud sizing, connections, wind uplift load path, etc. </a:t>
            </a:r>
          </a:p>
          <a:p>
            <a:pPr lvl="1" eaLnBrk="1" hangingPunct="1">
              <a:defRPr/>
            </a:pPr>
            <a:r>
              <a:rPr lang="en-US" altLang="en-US" sz="2400" i="1" dirty="0" smtClean="0"/>
              <a:t>Must meet all framing requirements with or without CI (no difference)</a:t>
            </a:r>
          </a:p>
          <a:p>
            <a:pPr eaLnBrk="1" hangingPunct="1">
              <a:defRPr/>
            </a:pPr>
            <a:r>
              <a:rPr lang="en-US" altLang="en-US" sz="2800" dirty="0" smtClean="0"/>
              <a:t>Wind pressure resistance of exterior wall covering assemblies (</a:t>
            </a:r>
            <a:r>
              <a:rPr lang="en-US" altLang="en-US" sz="2800" dirty="0" smtClean="0">
                <a:hlinkClick r:id="rId4"/>
              </a:rPr>
              <a:t>IRC R703.1.2</a:t>
            </a:r>
            <a:r>
              <a:rPr lang="en-US" altLang="en-US" sz="2800" dirty="0" smtClean="0"/>
              <a:t>)</a:t>
            </a:r>
          </a:p>
          <a:p>
            <a:pPr lvl="1" eaLnBrk="1" hangingPunct="1">
              <a:defRPr/>
            </a:pPr>
            <a:r>
              <a:rPr lang="en-US" altLang="en-US" sz="2400" i="1" dirty="0" smtClean="0"/>
              <a:t>All must provide wind pressure resistance</a:t>
            </a:r>
          </a:p>
        </p:txBody>
      </p:sp>
    </p:spTree>
    <p:extLst>
      <p:ext uri="{BB962C8B-B14F-4D97-AF65-F5344CB8AC3E}">
        <p14:creationId xmlns:p14="http://schemas.microsoft.com/office/powerpoint/2010/main" val="393827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152400"/>
            <a:ext cx="8458200" cy="1066800"/>
          </a:xfrm>
        </p:spPr>
        <p:txBody>
          <a:bodyPr/>
          <a:lstStyle/>
          <a:p>
            <a:pPr marL="342900" indent="-342900" eaLnBrk="1" hangingPunct="1"/>
            <a:r>
              <a:rPr lang="en-US" altLang="en-US" dirty="0" smtClean="0"/>
              <a:t>Wind Pressure Resistance</a:t>
            </a:r>
          </a:p>
        </p:txBody>
      </p:sp>
      <p:sp>
        <p:nvSpPr>
          <p:cNvPr id="3" name="Content Placeholder 2"/>
          <p:cNvSpPr>
            <a:spLocks noGrp="1"/>
          </p:cNvSpPr>
          <p:nvPr>
            <p:ph idx="1"/>
          </p:nvPr>
        </p:nvSpPr>
        <p:spPr>
          <a:xfrm>
            <a:off x="455613" y="5486400"/>
            <a:ext cx="8305800" cy="704850"/>
          </a:xfrm>
        </p:spPr>
        <p:txBody>
          <a:bodyPr rtlCol="0">
            <a:normAutofit fontScale="55000" lnSpcReduction="20000"/>
          </a:bodyPr>
          <a:lstStyle/>
          <a:p>
            <a:pPr eaLnBrk="1" fontAlgn="auto" hangingPunct="1">
              <a:spcAft>
                <a:spcPts val="0"/>
              </a:spcAft>
              <a:defRPr/>
            </a:pPr>
            <a:r>
              <a:rPr lang="en-US" dirty="0" smtClean="0"/>
              <a:t>NOTE: This 2009/2012 IRC code provision was proposed by ACC-FSC to ensure all sheathing materials and claddings used as wall coverings meet code</a:t>
            </a:r>
            <a:endParaRPr lang="en-US" dirty="0"/>
          </a:p>
        </p:txBody>
      </p:sp>
      <p:pic>
        <p:nvPicPr>
          <p:cNvPr id="1105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1447800"/>
            <a:ext cx="5719762"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86600" y="5070096"/>
            <a:ext cx="1459695" cy="369332"/>
          </a:xfrm>
          <a:prstGeom prst="rect">
            <a:avLst/>
          </a:prstGeom>
        </p:spPr>
        <p:txBody>
          <a:bodyPr wrap="none">
            <a:spAutoFit/>
          </a:bodyPr>
          <a:lstStyle/>
          <a:p>
            <a:pPr fontAlgn="base">
              <a:spcBef>
                <a:spcPct val="0"/>
              </a:spcBef>
              <a:spcAft>
                <a:spcPct val="0"/>
              </a:spcAft>
            </a:pPr>
            <a:r>
              <a:rPr lang="en-US" altLang="en-US" dirty="0">
                <a:solidFill>
                  <a:srgbClr val="000000"/>
                </a:solidFill>
                <a:cs typeface="Arial" pitchFamily="34" charset="0"/>
                <a:hlinkClick r:id="rId4"/>
              </a:rPr>
              <a:t>(Link to code)</a:t>
            </a:r>
            <a:endParaRPr lang="en-US" dirty="0">
              <a:solidFill>
                <a:srgbClr val="000000"/>
              </a:solidFill>
              <a:cs typeface="Arial" pitchFamily="34" charset="0"/>
            </a:endParaRPr>
          </a:p>
        </p:txBody>
      </p:sp>
    </p:spTree>
    <p:extLst>
      <p:ext uri="{BB962C8B-B14F-4D97-AF65-F5344CB8AC3E}">
        <p14:creationId xmlns:p14="http://schemas.microsoft.com/office/powerpoint/2010/main" val="400264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smtClean="0"/>
              <a:t>All Wall Coverings or Sheathings are Subject to Wind Damage</a:t>
            </a:r>
          </a:p>
        </p:txBody>
      </p:sp>
      <p:sp>
        <p:nvSpPr>
          <p:cNvPr id="1116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a:solidFill>
                <a:srgbClr val="000000"/>
              </a:solidFill>
              <a:cs typeface="Arial" pitchFamily="34" charset="0"/>
            </a:endParaRPr>
          </a:p>
        </p:txBody>
      </p:sp>
      <p:pic>
        <p:nvPicPr>
          <p:cNvPr id="10854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828800"/>
            <a:ext cx="3070225" cy="2479675"/>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a:solidFill>
                <a:srgbClr val="000000"/>
              </a:solidFill>
              <a:cs typeface="Arial" pitchFamily="34" charset="0"/>
            </a:endParaRPr>
          </a:p>
        </p:txBody>
      </p:sp>
      <p:pic>
        <p:nvPicPr>
          <p:cNvPr id="108550" name="Picture 3" descr="DSCN0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2860675"/>
            <a:ext cx="3048000" cy="2286000"/>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5" descr="DSCN00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50" y="3906838"/>
            <a:ext cx="3054350" cy="2290762"/>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TextBox 5"/>
          <p:cNvSpPr txBox="1">
            <a:spLocks noChangeArrowheads="1"/>
          </p:cNvSpPr>
          <p:nvPr/>
        </p:nvSpPr>
        <p:spPr bwMode="auto">
          <a:xfrm>
            <a:off x="3673475" y="2022475"/>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Wood structural panels</a:t>
            </a:r>
          </a:p>
        </p:txBody>
      </p:sp>
      <p:sp>
        <p:nvSpPr>
          <p:cNvPr id="111625" name="TextBox 6"/>
          <p:cNvSpPr txBox="1">
            <a:spLocks noChangeArrowheads="1"/>
          </p:cNvSpPr>
          <p:nvPr/>
        </p:nvSpPr>
        <p:spPr bwMode="auto">
          <a:xfrm>
            <a:off x="6165850" y="3068638"/>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Fiber board</a:t>
            </a:r>
          </a:p>
        </p:txBody>
      </p:sp>
      <p:sp>
        <p:nvSpPr>
          <p:cNvPr id="111626" name="TextBox 7"/>
          <p:cNvSpPr txBox="1">
            <a:spLocks noChangeArrowheads="1"/>
          </p:cNvSpPr>
          <p:nvPr/>
        </p:nvSpPr>
        <p:spPr bwMode="auto">
          <a:xfrm>
            <a:off x="3673475" y="5554663"/>
            <a:ext cx="167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Foam sheathing</a:t>
            </a:r>
          </a:p>
        </p:txBody>
      </p:sp>
    </p:spTree>
    <p:extLst>
      <p:ext uri="{BB962C8B-B14F-4D97-AF65-F5344CB8AC3E}">
        <p14:creationId xmlns:p14="http://schemas.microsoft.com/office/powerpoint/2010/main" val="273722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z="4000" dirty="0" smtClean="0"/>
              <a:t>Foam Sheathing Wind Pressure Requirements</a:t>
            </a:r>
          </a:p>
        </p:txBody>
      </p:sp>
      <p:sp>
        <p:nvSpPr>
          <p:cNvPr id="112643" name="Content Placeholder 2"/>
          <p:cNvSpPr>
            <a:spLocks noGrp="1"/>
          </p:cNvSpPr>
          <p:nvPr>
            <p:ph idx="1"/>
          </p:nvPr>
        </p:nvSpPr>
        <p:spPr/>
        <p:txBody>
          <a:bodyPr/>
          <a:lstStyle/>
          <a:p>
            <a:pPr marL="342900" lvl="1" indent="-342900">
              <a:buFont typeface="Arial" pitchFamily="34" charset="0"/>
              <a:buChar char="•"/>
            </a:pPr>
            <a:r>
              <a:rPr lang="en-US" altLang="en-US" dirty="0" smtClean="0"/>
              <a:t>New in IBC &amp; IRC 2015</a:t>
            </a:r>
          </a:p>
        </p:txBody>
      </p:sp>
      <p:pic>
        <p:nvPicPr>
          <p:cNvPr id="112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14718"/>
            <a:ext cx="6649720" cy="127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774" y="3970760"/>
            <a:ext cx="6525737" cy="203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6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tLang="en-US" sz="4000" dirty="0" smtClean="0"/>
              <a:t>Foam Sheathing Wind Pressure Requirements</a:t>
            </a:r>
          </a:p>
        </p:txBody>
      </p:sp>
      <p:sp>
        <p:nvSpPr>
          <p:cNvPr id="113667" name="Content Placeholder 2"/>
          <p:cNvSpPr>
            <a:spLocks noGrp="1"/>
          </p:cNvSpPr>
          <p:nvPr>
            <p:ph idx="1"/>
          </p:nvPr>
        </p:nvSpPr>
        <p:spPr>
          <a:xfrm>
            <a:off x="457200" y="1447800"/>
            <a:ext cx="8229600" cy="4525963"/>
          </a:xfrm>
        </p:spPr>
        <p:txBody>
          <a:bodyPr/>
          <a:lstStyle/>
          <a:p>
            <a:pPr eaLnBrk="1" hangingPunct="1"/>
            <a:r>
              <a:rPr lang="en-US" altLang="en-US" smtClean="0"/>
              <a:t>Foam sheathing must resist wind pressure as part of a </a:t>
            </a:r>
            <a:r>
              <a:rPr lang="en-US" altLang="en-US" u="sng" smtClean="0"/>
              <a:t>wall covering assembly</a:t>
            </a:r>
            <a:r>
              <a:rPr lang="en-US" altLang="en-US" smtClean="0"/>
              <a:t>:</a:t>
            </a:r>
          </a:p>
          <a:p>
            <a:pPr lvl="1" eaLnBrk="1" hangingPunct="1"/>
            <a:r>
              <a:rPr lang="en-US" altLang="en-US" smtClean="0"/>
              <a:t>Cladding/furring secures foam to resist negative design wind pressure </a:t>
            </a:r>
          </a:p>
          <a:p>
            <a:pPr lvl="2" eaLnBrk="1" hangingPunct="1"/>
            <a:r>
              <a:rPr lang="en-US" altLang="en-US" smtClean="0"/>
              <a:t>Typical fasteners intended for temporary wind conditions </a:t>
            </a:r>
          </a:p>
          <a:p>
            <a:pPr lvl="1" eaLnBrk="1" hangingPunct="1"/>
            <a:r>
              <a:rPr lang="en-US" altLang="en-US" smtClean="0"/>
              <a:t>Foam sheathing material must:</a:t>
            </a:r>
          </a:p>
          <a:p>
            <a:pPr lvl="2" eaLnBrk="1" hangingPunct="1"/>
            <a:r>
              <a:rPr lang="en-US" altLang="en-US" smtClean="0"/>
              <a:t>Span between studs</a:t>
            </a:r>
          </a:p>
          <a:p>
            <a:pPr lvl="2" eaLnBrk="1" hangingPunct="1"/>
            <a:r>
              <a:rPr lang="en-US" altLang="en-US" smtClean="0"/>
              <a:t>Have adequate bending strength</a:t>
            </a:r>
          </a:p>
          <a:p>
            <a:pPr lvl="1" eaLnBrk="1" hangingPunct="1"/>
            <a:r>
              <a:rPr lang="en-US" altLang="en-US" smtClean="0"/>
              <a:t>Foam sheathing attachments can be designed for permanent wind load resistance</a:t>
            </a:r>
          </a:p>
          <a:p>
            <a:pPr lvl="2" eaLnBrk="1" hangingPunct="1"/>
            <a:endParaRPr lang="en-US" altLang="en-US" sz="2500" smtClean="0"/>
          </a:p>
        </p:txBody>
      </p:sp>
    </p:spTree>
    <p:extLst>
      <p:ext uri="{BB962C8B-B14F-4D97-AF65-F5344CB8AC3E}">
        <p14:creationId xmlns:p14="http://schemas.microsoft.com/office/powerpoint/2010/main" val="26707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Code Compliance Resources</a:t>
            </a:r>
            <a:br>
              <a:rPr lang="en-US" dirty="0" smtClean="0"/>
            </a:br>
            <a:r>
              <a:rPr lang="en-US" dirty="0" smtClean="0"/>
              <a:t>(wind pressure)</a:t>
            </a:r>
          </a:p>
        </p:txBody>
      </p:sp>
      <p:sp>
        <p:nvSpPr>
          <p:cNvPr id="114691" name="Content Placeholder 2"/>
          <p:cNvSpPr>
            <a:spLocks noGrp="1"/>
          </p:cNvSpPr>
          <p:nvPr>
            <p:ph idx="1"/>
          </p:nvPr>
        </p:nvSpPr>
        <p:spPr>
          <a:xfrm>
            <a:off x="457200" y="1600200"/>
            <a:ext cx="5562600" cy="4525963"/>
          </a:xfrm>
        </p:spPr>
        <p:txBody>
          <a:bodyPr/>
          <a:lstStyle/>
          <a:p>
            <a:pPr eaLnBrk="1" hangingPunct="1">
              <a:spcBef>
                <a:spcPts val="1163"/>
              </a:spcBef>
            </a:pPr>
            <a:r>
              <a:rPr lang="en-US" altLang="en-US" sz="2900" dirty="0" smtClean="0">
                <a:hlinkClick r:id="rId3"/>
              </a:rPr>
              <a:t>ANSI/SBCA/FS 100–2012</a:t>
            </a:r>
            <a:endParaRPr lang="en-US" altLang="en-US" sz="2900" dirty="0" smtClean="0"/>
          </a:p>
          <a:p>
            <a:pPr lvl="1" eaLnBrk="1" hangingPunct="1"/>
            <a:r>
              <a:rPr lang="en-US" altLang="en-US" sz="2500" dirty="0" smtClean="0"/>
              <a:t>Provides path for code compliance and building official approval</a:t>
            </a:r>
          </a:p>
          <a:p>
            <a:pPr lvl="1" eaLnBrk="1" hangingPunct="1"/>
            <a:r>
              <a:rPr lang="en-US" altLang="en-US" sz="2500" dirty="0" smtClean="0"/>
              <a:t>Referenced in 2015 IBC and IRC </a:t>
            </a:r>
          </a:p>
          <a:p>
            <a:pPr lvl="2" eaLnBrk="1" hangingPunct="1"/>
            <a:r>
              <a:rPr lang="en-US" altLang="en-US" sz="2100" dirty="0" smtClean="0"/>
              <a:t>Exception: Foam sheathing does not need to comply if used as </a:t>
            </a:r>
            <a:r>
              <a:rPr lang="en-US" altLang="en-US" sz="2100" dirty="0" err="1" smtClean="0"/>
              <a:t>oversheathing</a:t>
            </a:r>
            <a:r>
              <a:rPr lang="en-US" altLang="en-US" sz="2100" dirty="0" smtClean="0"/>
              <a:t> over structural </a:t>
            </a:r>
            <a:r>
              <a:rPr lang="en-US" altLang="en-US" sz="2100" dirty="0" smtClean="0"/>
              <a:t>sheathing </a:t>
            </a:r>
            <a:endParaRPr lang="en-US" altLang="en-US" sz="2100" dirty="0" smtClean="0"/>
          </a:p>
        </p:txBody>
      </p:sp>
      <p:pic>
        <p:nvPicPr>
          <p:cNvPr id="114692" name="Picture 6" descr="http://sbcindustry.com/sites/default/files/uploads/images/node/281/sbca_standards_development_h_logo.jpg"/>
          <p:cNvPicPr>
            <a:picLocks noChangeAspect="1" noChangeArrowheads="1"/>
          </p:cNvPicPr>
          <p:nvPr/>
        </p:nvPicPr>
        <p:blipFill>
          <a:blip r:embed="rId4">
            <a:extLst>
              <a:ext uri="{28A0092B-C50C-407E-A947-70E740481C1C}">
                <a14:useLocalDpi xmlns:a14="http://schemas.microsoft.com/office/drawing/2010/main" val="0"/>
              </a:ext>
            </a:extLst>
          </a:blip>
          <a:srcRect r="57162"/>
          <a:stretch>
            <a:fillRect/>
          </a:stretch>
        </p:blipFill>
        <p:spPr bwMode="auto">
          <a:xfrm>
            <a:off x="6324600" y="1752600"/>
            <a:ext cx="2278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54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27013"/>
            <a:ext cx="8229600" cy="1020762"/>
          </a:xfrm>
        </p:spPr>
        <p:txBody>
          <a:bodyPr/>
          <a:lstStyle/>
          <a:p>
            <a:pPr eaLnBrk="1" hangingPunct="1"/>
            <a:r>
              <a:rPr lang="en-US" altLang="en-US" sz="4000" dirty="0" smtClean="0"/>
              <a:t>Vinyl Siding Over Foam Sheathing (wind pressure)</a:t>
            </a:r>
          </a:p>
        </p:txBody>
      </p:sp>
      <p:sp>
        <p:nvSpPr>
          <p:cNvPr id="115715" name="Content Placeholder 2"/>
          <p:cNvSpPr txBox="1">
            <a:spLocks/>
          </p:cNvSpPr>
          <p:nvPr/>
        </p:nvSpPr>
        <p:spPr bwMode="auto">
          <a:xfrm>
            <a:off x="525463" y="1714500"/>
            <a:ext cx="4808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3429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fontAlgn="base" hangingPunct="1">
              <a:spcAft>
                <a:spcPct val="0"/>
              </a:spcAft>
              <a:buFont typeface="Arial" pitchFamily="34" charset="0"/>
              <a:buChar char="•"/>
            </a:pPr>
            <a:r>
              <a:rPr lang="en-US" altLang="en-US" dirty="0">
                <a:solidFill>
                  <a:srgbClr val="000000"/>
                </a:solidFill>
                <a:cs typeface="Arial" pitchFamily="34" charset="0"/>
              </a:rPr>
              <a:t>IRC </a:t>
            </a:r>
            <a:r>
              <a:rPr lang="en-US" altLang="en-US" dirty="0" smtClean="0">
                <a:solidFill>
                  <a:srgbClr val="000000"/>
                </a:solidFill>
                <a:cs typeface="Arial" pitchFamily="34" charset="0"/>
              </a:rPr>
              <a:t>2009/2012/2015:</a:t>
            </a:r>
            <a:endParaRPr lang="en-US" altLang="en-US" dirty="0">
              <a:solidFill>
                <a:srgbClr val="000000"/>
              </a:solidFill>
              <a:cs typeface="Arial" pitchFamily="34" charset="0"/>
            </a:endParaRPr>
          </a:p>
        </p:txBody>
      </p:sp>
      <p:pic>
        <p:nvPicPr>
          <p:cNvPr id="1157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57475"/>
            <a:ext cx="59785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60094" y="5486400"/>
            <a:ext cx="13186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cs typeface="Arial" pitchFamily="34" charset="0"/>
                <a:hlinkClick r:id="rId4"/>
              </a:rPr>
              <a:t>Link to code</a:t>
            </a:r>
            <a:endParaRPr lang="en-US" dirty="0">
              <a:solidFill>
                <a:srgbClr val="000000"/>
              </a:solidFill>
              <a:cs typeface="Arial" pitchFamily="34" charset="0"/>
            </a:endParaRPr>
          </a:p>
        </p:txBody>
      </p:sp>
    </p:spTree>
    <p:extLst>
      <p:ext uri="{BB962C8B-B14F-4D97-AF65-F5344CB8AC3E}">
        <p14:creationId xmlns:p14="http://schemas.microsoft.com/office/powerpoint/2010/main" val="830880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Applied Building Technology Group">
  <a:themeElements>
    <a:clrScheme name="ABTG">
      <a:dk1>
        <a:srgbClr val="000000"/>
      </a:dk1>
      <a:lt1>
        <a:sysClr val="window" lastClr="FFFFFF"/>
      </a:lt1>
      <a:dk2>
        <a:srgbClr val="0B76B4"/>
      </a:dk2>
      <a:lt2>
        <a:srgbClr val="94C4E0"/>
      </a:lt2>
      <a:accent1>
        <a:srgbClr val="FFCC66"/>
      </a:accent1>
      <a:accent2>
        <a:srgbClr val="FFEEBB"/>
      </a:accent2>
      <a:accent3>
        <a:srgbClr val="809EAD"/>
      </a:accent3>
      <a:accent4>
        <a:srgbClr val="0B76B4"/>
      </a:accent4>
      <a:accent5>
        <a:srgbClr val="5AA2AE"/>
      </a:accent5>
      <a:accent6>
        <a:srgbClr val="CEE0E9"/>
      </a:accent6>
      <a:hlink>
        <a:srgbClr val="0B76B4"/>
      </a:hlink>
      <a:folHlink>
        <a:srgbClr val="809E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977</Words>
  <Application>Microsoft Office PowerPoint</Application>
  <PresentationFormat>On-screen Show (4:3)</PresentationFormat>
  <Paragraphs>117</Paragraphs>
  <Slides>18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2015 Applied Building Technology Group</vt:lpstr>
      <vt:lpstr>Structural</vt:lpstr>
      <vt:lpstr>PART 3: Building Code Compliance</vt:lpstr>
      <vt:lpstr>Structural Code Requirements are No Different for Walls with CI</vt:lpstr>
      <vt:lpstr>Wind Pressure Resistance</vt:lpstr>
      <vt:lpstr>All Wall Coverings or Sheathings are Subject to Wind Damage</vt:lpstr>
      <vt:lpstr>Foam Sheathing Wind Pressure Requirements</vt:lpstr>
      <vt:lpstr>Foam Sheathing Wind Pressure Requirements</vt:lpstr>
      <vt:lpstr>Code Compliance Resources (wind pressure)</vt:lpstr>
      <vt:lpstr>Vinyl Siding Over Foam Sheathing (wind pressure)</vt:lpstr>
      <vt:lpstr>DOE/IBHS/ACC-FSC/NAHB-RC /VSI Whole Building Wind Tunnel Test</vt:lpstr>
      <vt:lpstr>Results – OSB/wrap/vinyl</vt:lpstr>
      <vt:lpstr>Results – CI/vinyl (vinyl removed)</vt:lpstr>
      <vt:lpstr>Cladding Attachment</vt:lpstr>
      <vt:lpstr>Flanged Window Attachment</vt:lpstr>
      <vt:lpstr>Foam Sheathing and PC Stucco</vt:lpstr>
      <vt:lpstr>Foam Sheathing and Wood Shakes/Shingles</vt:lpstr>
      <vt:lpstr>Wall Bracing</vt:lpstr>
      <vt:lpstr>Wall bracing – integration with FPIS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dc:title>
  <dc:creator>Molly Butz</dc:creator>
  <cp:lastModifiedBy>Molly Butz</cp:lastModifiedBy>
  <cp:revision>1</cp:revision>
  <dcterms:created xsi:type="dcterms:W3CDTF">2015-09-14T19:46:29Z</dcterms:created>
  <dcterms:modified xsi:type="dcterms:W3CDTF">2015-09-14T19:46:46Z</dcterms:modified>
</cp:coreProperties>
</file>