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EAC53-3E68-4144-B06A-E41CAAE9DA63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65C9E-EE14-4EF0-BAD2-043559D66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35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ttygoodlakehouse.com/2013_10_01_archive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4C7EA58-D531-4E19-BAD8-CC078B30DF95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64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698500"/>
            <a:ext cx="4654550" cy="3490913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This leads us into Building Code Compliance and Building Science. In particular, we’ll examine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Water-resistive barriers,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Air barriers,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Vapor retarders, and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Moisture control.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en-US" dirty="0" smtClean="0"/>
          </a:p>
          <a:p>
            <a:pPr>
              <a:buFont typeface="+mj-lt"/>
              <a:buNone/>
              <a:defRPr/>
            </a:pPr>
            <a:r>
              <a:rPr lang="en-US" dirty="0" smtClean="0"/>
              <a:t>Image source: </a:t>
            </a:r>
            <a:r>
              <a:rPr lang="en-US" dirty="0" smtClean="0">
                <a:hlinkClick r:id="rId3"/>
              </a:rPr>
              <a:t>http://www.prettygoodlakehouse.com/2013_10_01_archive.html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316149-5F47-4473-ACE8-041A39619415}" type="slidenum">
              <a:rPr lang="en-US" altLang="en-US" smtClean="0">
                <a:solidFill>
                  <a:srgbClr val="000000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12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698500"/>
            <a:ext cx="4654550" cy="3490913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Water-resistive barriers are required on all exterior walls, regardless of cladding type.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The code requires the use of No. 15 asphalt felt or a material with equivalent performance.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Rain water is the main concern with moisture for all types of walls, both with and without continuous insulation.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IRC Section R703.2 and IBC Section 1404.2 contain similar language.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E36EC1-4D66-4A2E-9693-43A2340B8BA8}" type="slidenum">
              <a:rPr lang="en-US" altLang="en-US" smtClean="0">
                <a:solidFill>
                  <a:srgbClr val="000000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821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698500"/>
            <a:ext cx="4654550" cy="3490913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Water-resistive barriers are required on all exterior walls, regardless of cladding type.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The code requires the use of No. 15 asphalt felt or a material with equivalent performance.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Rain water is the main concern with moisture for all types of walls, both with and without continuous insulation.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IRC Section R703.2 and IBC Section 1404.2 contain similar language.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0086DD-6A46-411B-AE77-AF0F53D297C8}" type="slidenum">
              <a:rPr lang="en-US" altLang="en-US" smtClean="0">
                <a:solidFill>
                  <a:srgbClr val="000000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067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Source: IBHS Building Safety article</a:t>
            </a:r>
          </a:p>
        </p:txBody>
      </p:sp>
      <p:sp>
        <p:nvSpPr>
          <p:cNvPr id="212996" name="Slide Number Placeholder 3"/>
          <p:cNvSpPr txBox="1">
            <a:spLocks noGrp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0B557EE-0DD5-4240-B720-62DA8C84B33C}" type="slidenum">
              <a:rPr lang="en-US" altLang="en-US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25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dirty="0" smtClean="0"/>
              <a:t>Continuous insulation helps 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dirty="0" smtClean="0"/>
              <a:t>Prevent condensation from forming inside walls by keeping them warm and above the dew point temperature.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dirty="0" smtClean="0"/>
              <a:t>Non-insulated sheathings result in colder walls with greater condensation potential. This is particularly the case for low-perm non-insulated sheathings.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214020" name="Slide Number Placeholder 3"/>
          <p:cNvSpPr txBox="1">
            <a:spLocks noGrp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4A82013-4A61-4012-9C48-00DA6942BA84}" type="slidenum">
              <a:rPr lang="en-US" altLang="en-US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884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698500"/>
            <a:ext cx="4654550" cy="3490913"/>
          </a:xfrm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Table R702.7.1 lists the conditions for Class III vapor retarders. IBC Section 1405.3.1 is similar.</a:t>
            </a:r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17CEB2-2A28-417F-8B57-B98ACE5EB638}" type="slidenum">
              <a:rPr lang="en-US" altLang="en-US" smtClean="0">
                <a:solidFill>
                  <a:srgbClr val="000000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12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257800"/>
          </a:xfrm>
          <a:prstGeom prst="rect">
            <a:avLst/>
          </a:prstGeom>
          <a:solidFill>
            <a:srgbClr val="0B7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0"/>
            <a:ext cx="7772400" cy="3603625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358841"/>
            <a:ext cx="77724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724400"/>
            <a:ext cx="2305050" cy="195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29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B7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58D0120-0678-4299-8E4D-4A7DA707A90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61471"/>
            <a:ext cx="731520" cy="6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4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432FC75-7273-4068-A512-D494A6109A1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61471"/>
            <a:ext cx="731520" cy="6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6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B7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165A66E-9669-45AC-9048-E29956A1022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61471"/>
            <a:ext cx="731520" cy="6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257800"/>
          </a:xfrm>
          <a:prstGeom prst="rect">
            <a:avLst/>
          </a:prstGeom>
          <a:solidFill>
            <a:srgbClr val="0B7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2962275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357813"/>
            <a:ext cx="7772400" cy="738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4409353-8426-461C-B1B3-85B19BD8219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61471"/>
            <a:ext cx="731520" cy="6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2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B7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7107248-F992-4578-8EAA-1239573FA9B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61471"/>
            <a:ext cx="731520" cy="6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1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B7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BD671A9-B666-4DF3-AE24-9613A02E1CC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61471"/>
            <a:ext cx="731520" cy="6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4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B7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A3F6F2A-CDF5-43CB-98CB-2672648CBF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61471"/>
            <a:ext cx="731520" cy="6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1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2896CC0-F374-4F3A-8480-F39190351AD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61471"/>
            <a:ext cx="731520" cy="6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6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29000" cy="1371600"/>
          </a:xfrm>
          <a:prstGeom prst="rect">
            <a:avLst/>
          </a:prstGeom>
          <a:solidFill>
            <a:srgbClr val="0B7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13EFEC8-F864-4879-836E-E4361231A91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61471"/>
            <a:ext cx="731520" cy="6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0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051F232-8439-46CB-8418-8C1DB32BC1A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61471"/>
            <a:ext cx="731520" cy="6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9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0B7540-85CB-4F1F-9272-8C5A18EA972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5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ublicecodes.cyberregs.com/icod/irc/2012/icod_irc_2012_7_par028.htm?bu2=undefine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ecodes.cyberregs.com/icod/ibc/2012/icod_ibc_2012_1_par036.htm?bu2=undefine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ublicecodes.cyberregs.com/icod/ibc/2012/icod_ibc_2012_17_par013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ecodes.cyberregs.com/icod/irc/2012/icod_irc_2012_7_par034.htm?bu2=undefine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jengineering.org/code-complianc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science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Past EIFS problems are misapplied to Continuous Insulation</a:t>
            </a:r>
          </a:p>
        </p:txBody>
      </p:sp>
      <p:sp>
        <p:nvSpPr>
          <p:cNvPr id="135171" name="Content Placeholder 2"/>
          <p:cNvSpPr>
            <a:spLocks noGrp="1"/>
          </p:cNvSpPr>
          <p:nvPr>
            <p:ph idx="1"/>
          </p:nvPr>
        </p:nvSpPr>
        <p:spPr>
          <a:xfrm>
            <a:off x="228600" y="1504950"/>
            <a:ext cx="4873625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Problems with EIFS were associated with:</a:t>
            </a:r>
          </a:p>
          <a:p>
            <a:pPr lvl="1" eaLnBrk="1" hangingPunct="1"/>
            <a:r>
              <a:rPr lang="en-US" altLang="en-US" sz="2000" dirty="0" smtClean="0"/>
              <a:t>No drainage of cladding (barrier cladding system)</a:t>
            </a:r>
          </a:p>
          <a:p>
            <a:pPr lvl="1" eaLnBrk="1" hangingPunct="1"/>
            <a:r>
              <a:rPr lang="en-US" altLang="en-US" sz="2000" dirty="0" smtClean="0"/>
              <a:t>No water resistive barrier layer (relied solely on face sealing or caulking of EIFS finish to windows, doors, etc.)</a:t>
            </a:r>
          </a:p>
          <a:p>
            <a:pPr lvl="1" eaLnBrk="1" hangingPunct="1"/>
            <a:r>
              <a:rPr lang="en-US" altLang="en-US" sz="2000" dirty="0" smtClean="0"/>
              <a:t>Face sealing  (caulking) was typically not done or done incorrectly</a:t>
            </a:r>
          </a:p>
          <a:p>
            <a:pPr lvl="1" eaLnBrk="1" hangingPunct="1"/>
            <a:r>
              <a:rPr lang="en-US" altLang="en-US" sz="2000" dirty="0" smtClean="0"/>
              <a:t>Leaky window units were used</a:t>
            </a:r>
          </a:p>
          <a:p>
            <a:pPr lvl="1" eaLnBrk="1" hangingPunct="1"/>
            <a:r>
              <a:rPr lang="en-US" altLang="en-US" sz="2000" dirty="0" smtClean="0"/>
              <a:t>Roof/wall flashing was not installed or improperly installed</a:t>
            </a:r>
          </a:p>
          <a:p>
            <a:pPr lvl="1" eaLnBrk="1" hangingPunct="1"/>
            <a:r>
              <a:rPr lang="en-US" altLang="en-US" sz="2000" dirty="0" smtClean="0"/>
              <a:t>Sometimes used inappropriately with interior vapor barrier (poly) in mix/warm/humid climates</a:t>
            </a:r>
          </a:p>
        </p:txBody>
      </p:sp>
      <p:pic>
        <p:nvPicPr>
          <p:cNvPr id="135172" name="Picture 2" descr="slid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22425"/>
            <a:ext cx="382905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3" name="TextBox 3"/>
          <p:cNvSpPr txBox="1">
            <a:spLocks noChangeArrowheads="1"/>
          </p:cNvSpPr>
          <p:nvPr/>
        </p:nvSpPr>
        <p:spPr bwMode="auto">
          <a:xfrm>
            <a:off x="5102225" y="4572000"/>
            <a:ext cx="3810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THESE PAST PROBLEMS WITH EIFS HAVE ALL BEEN ADDDRESSED IN MODERN BUILDING CODES</a:t>
            </a:r>
          </a:p>
        </p:txBody>
      </p:sp>
    </p:spTree>
    <p:extLst>
      <p:ext uri="{BB962C8B-B14F-4D97-AF65-F5344CB8AC3E}">
        <p14:creationId xmlns:p14="http://schemas.microsoft.com/office/powerpoint/2010/main" val="27955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WRB Addresses the “H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0 Fear”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800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Fearing water is a good thing – if it leads us to follow the code and WRB manufacturer’s installation instructions carefully.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A </a:t>
            </a:r>
            <a:r>
              <a:rPr lang="en-US" sz="2800" dirty="0"/>
              <a:t>properly installed WRB </a:t>
            </a:r>
            <a:r>
              <a:rPr lang="en-US" sz="2800" dirty="0" smtClean="0"/>
              <a:t>system using an approved material </a:t>
            </a:r>
            <a:r>
              <a:rPr lang="en-US" sz="2800" dirty="0"/>
              <a:t>is critical to building durability.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FPIS is a solution: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Many FPIS brands are part of approved </a:t>
            </a:r>
            <a:r>
              <a:rPr lang="en-US" sz="2000" dirty="0"/>
              <a:t>WRB </a:t>
            </a:r>
            <a:r>
              <a:rPr lang="en-US" sz="2000" dirty="0" smtClean="0"/>
              <a:t>systems (</a:t>
            </a:r>
            <a:r>
              <a:rPr lang="en-US" altLang="en-US" sz="2000" dirty="0"/>
              <a:t>TER No. </a:t>
            </a:r>
            <a:r>
              <a:rPr lang="en-US" altLang="en-US" sz="2000" dirty="0" smtClean="0"/>
              <a:t>1410-05)</a:t>
            </a:r>
            <a:endParaRPr lang="en-US" altLang="en-US" sz="2000" dirty="0"/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sz="2000" dirty="0" smtClean="0"/>
              <a:t>If </a:t>
            </a:r>
            <a:r>
              <a:rPr lang="en-US" sz="2000" dirty="0"/>
              <a:t>the FPIS is not approved as a WRB and installed accordingly, then a separate WRB material layer is needed.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1200" b="1" dirty="0" smtClean="0">
              <a:solidFill>
                <a:srgbClr val="006600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8600" b="1" dirty="0">
              <a:solidFill>
                <a:srgbClr val="006600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86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4900" dirty="0" smtClean="0"/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46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Foam sheathing creates a warm, breathable envelope assembly</a:t>
            </a:r>
          </a:p>
        </p:txBody>
      </p:sp>
      <p:sp>
        <p:nvSpPr>
          <p:cNvPr id="137219" name="Content Placeholder 5"/>
          <p:cNvSpPr>
            <a:spLocks noGrp="1"/>
          </p:cNvSpPr>
          <p:nvPr>
            <p:ph idx="1"/>
          </p:nvPr>
        </p:nvSpPr>
        <p:spPr>
          <a:xfrm>
            <a:off x="327025" y="1492250"/>
            <a:ext cx="5768975" cy="52133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400" dirty="0" smtClean="0"/>
              <a:t>In cold climates, CI prevents condensation inside walls by keeping  the wall warmer than dew point temperature</a:t>
            </a:r>
          </a:p>
          <a:p>
            <a:pPr eaLnBrk="1" hangingPunct="1">
              <a:defRPr/>
            </a:pPr>
            <a:r>
              <a:rPr lang="en-US" altLang="en-US" sz="2400" dirty="0" smtClean="0"/>
              <a:t>Non-insulated sheathings result in colder walls with greater condensation potential (particularly for low-perm non-insulated sheathings)</a:t>
            </a:r>
          </a:p>
          <a:p>
            <a:pPr eaLnBrk="1" hangingPunct="1">
              <a:defRPr/>
            </a:pPr>
            <a:r>
              <a:rPr lang="en-US" altLang="en-US" sz="2400" dirty="0" smtClean="0"/>
              <a:t>Foam sheathing walls can be designed to breathe (dry) to the interior with proper interior vapor retarder selection  to provide a safety factor against uncertain or incidental sources of water intrusion.</a:t>
            </a:r>
          </a:p>
        </p:txBody>
      </p:sp>
      <p:grpSp>
        <p:nvGrpSpPr>
          <p:cNvPr id="137220" name="Group 1"/>
          <p:cNvGrpSpPr>
            <a:grpSpLocks/>
          </p:cNvGrpSpPr>
          <p:nvPr/>
        </p:nvGrpSpPr>
        <p:grpSpPr bwMode="auto">
          <a:xfrm>
            <a:off x="6096000" y="1492250"/>
            <a:ext cx="2911475" cy="4338638"/>
            <a:chOff x="5684838" y="1492250"/>
            <a:chExt cx="2911475" cy="4338638"/>
          </a:xfrm>
        </p:grpSpPr>
        <p:pic>
          <p:nvPicPr>
            <p:cNvPr id="1372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4838" y="1900238"/>
              <a:ext cx="2911475" cy="320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6472238" y="5091113"/>
              <a:ext cx="0" cy="53181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ight Arrow 3"/>
            <p:cNvSpPr/>
            <p:nvPr/>
          </p:nvSpPr>
          <p:spPr>
            <a:xfrm>
              <a:off x="6624638" y="5121275"/>
              <a:ext cx="433388" cy="265113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6086101" y="1676400"/>
              <a:ext cx="152400" cy="609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225" name="TextBox 11"/>
            <p:cNvSpPr txBox="1">
              <a:spLocks noChangeArrowheads="1"/>
            </p:cNvSpPr>
            <p:nvPr/>
          </p:nvSpPr>
          <p:spPr bwMode="auto">
            <a:xfrm>
              <a:off x="6169025" y="1492250"/>
              <a:ext cx="10382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Arial" pitchFamily="34" charset="0"/>
                </a:rPr>
                <a:t>Cladding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7115176" y="2667000"/>
              <a:ext cx="2762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227" name="TextBox 16"/>
            <p:cNvSpPr txBox="1">
              <a:spLocks noChangeArrowheads="1"/>
            </p:cNvSpPr>
            <p:nvPr/>
          </p:nvSpPr>
          <p:spPr bwMode="auto">
            <a:xfrm>
              <a:off x="7391400" y="2482850"/>
              <a:ext cx="944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Arial" pitchFamily="34" charset="0"/>
                </a:rPr>
                <a:t>Framing</a:t>
              </a:r>
            </a:p>
          </p:txBody>
        </p:sp>
        <p:sp>
          <p:nvSpPr>
            <p:cNvPr id="19" name="Right Arrow 18"/>
            <p:cNvSpPr/>
            <p:nvPr/>
          </p:nvSpPr>
          <p:spPr>
            <a:xfrm rot="10800000">
              <a:off x="5943601" y="5122863"/>
              <a:ext cx="433387" cy="2667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7229" name="TextBox 17"/>
            <p:cNvSpPr txBox="1">
              <a:spLocks noChangeArrowheads="1"/>
            </p:cNvSpPr>
            <p:nvPr/>
          </p:nvSpPr>
          <p:spPr bwMode="auto">
            <a:xfrm>
              <a:off x="5684838" y="5459104"/>
              <a:ext cx="6445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Arial" pitchFamily="34" charset="0"/>
                </a:rPr>
                <a:t>Cold</a:t>
              </a:r>
            </a:p>
          </p:txBody>
        </p:sp>
        <p:sp>
          <p:nvSpPr>
            <p:cNvPr id="137230" name="TextBox 19"/>
            <p:cNvSpPr txBox="1">
              <a:spLocks noChangeArrowheads="1"/>
            </p:cNvSpPr>
            <p:nvPr/>
          </p:nvSpPr>
          <p:spPr bwMode="auto">
            <a:xfrm>
              <a:off x="6635750" y="5461000"/>
              <a:ext cx="7667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Arial" pitchFamily="34" charset="0"/>
                </a:rPr>
                <a:t>Warm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31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Proper Use of VR with Foam Suppresses Condensation &amp; Promotes Drying 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2015 IRC/IBC have vapor retarder options for use with CI depending on climate and R-value</a:t>
            </a:r>
          </a:p>
          <a:p>
            <a:pPr lvl="1" eaLnBrk="1" hangingPunct="1"/>
            <a:r>
              <a:rPr lang="en-US" altLang="en-US" dirty="0" smtClean="0"/>
              <a:t>In hot/humid regions (Zones 1 and 2) it is better to have low perm on exterior side of wall with drying to the interior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138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7200"/>
            <a:ext cx="7686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72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68425"/>
            <a:ext cx="4267200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16025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“Warm Wall” Class III VR Requirements and Foam Sheathing R-value</a:t>
            </a:r>
            <a:endParaRPr lang="en-US" alt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20850" y="2797175"/>
            <a:ext cx="3327400" cy="4191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90" tIns="44445" rIns="88890" bIns="4444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20850" y="3933825"/>
            <a:ext cx="3327400" cy="4191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90" tIns="44445" rIns="88890" bIns="4444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20850" y="4802188"/>
            <a:ext cx="3327400" cy="922337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90" tIns="44445" rIns="88890" bIns="4444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800" y="5730463"/>
            <a:ext cx="131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cs typeface="Arial" pitchFamily="34" charset="0"/>
                <a:hlinkClick r:id="rId4"/>
              </a:rPr>
              <a:t>Link to code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Air Barriers</a:t>
            </a:r>
          </a:p>
        </p:txBody>
      </p:sp>
      <p:sp>
        <p:nvSpPr>
          <p:cNvPr id="144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Air Barrier (AB)</a:t>
            </a:r>
          </a:p>
          <a:p>
            <a:pPr lvl="1" eaLnBrk="1" hangingPunct="1"/>
            <a:r>
              <a:rPr lang="en-US" altLang="en-US" sz="2400" dirty="0" smtClean="0"/>
              <a:t>Requirements for air barriers are addressed in the energy code, not the building code (see Module 8).</a:t>
            </a:r>
          </a:p>
          <a:p>
            <a:pPr lvl="1" eaLnBrk="1" hangingPunct="1"/>
            <a:r>
              <a:rPr lang="en-US" altLang="en-US" sz="2400" dirty="0" smtClean="0"/>
              <a:t>Most foam sheathing products  with properly sealed joints meet air-barrier requirements (air permeability test)</a:t>
            </a:r>
          </a:p>
          <a:p>
            <a:pPr lvl="2" eaLnBrk="1" hangingPunct="1"/>
            <a:r>
              <a:rPr lang="en-US" altLang="en-US" dirty="0" smtClean="0"/>
              <a:t>Check with manufacturer</a:t>
            </a:r>
          </a:p>
          <a:p>
            <a:pPr lvl="1" eaLnBrk="1" hangingPunct="1"/>
            <a:r>
              <a:rPr lang="en-US" altLang="en-US" sz="2400" dirty="0" smtClean="0"/>
              <a:t>Air barriers are also important to the building code’s interest in durability and moisture control because they help prevent moist air from leaking into and condensing in assemblies.</a:t>
            </a:r>
          </a:p>
        </p:txBody>
      </p:sp>
    </p:spTree>
    <p:extLst>
      <p:ext uri="{BB962C8B-B14F-4D97-AF65-F5344CB8AC3E}">
        <p14:creationId xmlns:p14="http://schemas.microsoft.com/office/powerpoint/2010/main" val="33447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Building Code Compliance –</a:t>
            </a:r>
            <a:br>
              <a:rPr lang="en-US" altLang="en-US" smtClean="0"/>
            </a:br>
            <a:r>
              <a:rPr lang="en-US" altLang="en-US" smtClean="0"/>
              <a:t>Building Science</a:t>
            </a:r>
            <a:endParaRPr lang="en-US" altLang="en-US" dirty="0" smtClean="0"/>
          </a:p>
        </p:txBody>
      </p:sp>
      <p:sp>
        <p:nvSpPr>
          <p:cNvPr id="1269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Building Science</a:t>
            </a:r>
          </a:p>
          <a:p>
            <a:pPr lvl="1"/>
            <a:r>
              <a:rPr lang="en-US" altLang="en-US" smtClean="0"/>
              <a:t>Water-Resistive Barriers (WRB)</a:t>
            </a:r>
          </a:p>
          <a:p>
            <a:pPr lvl="1"/>
            <a:r>
              <a:rPr lang="en-US" altLang="en-US" smtClean="0"/>
              <a:t>Air Barriers (AB)</a:t>
            </a:r>
          </a:p>
          <a:p>
            <a:pPr lvl="1"/>
            <a:r>
              <a:rPr lang="en-US" altLang="en-US" smtClean="0"/>
              <a:t>Vapor Retarders (VR)</a:t>
            </a:r>
          </a:p>
          <a:p>
            <a:pPr lvl="1"/>
            <a:r>
              <a:rPr lang="en-US" altLang="en-US" smtClean="0"/>
              <a:t>Moisture Control</a:t>
            </a:r>
            <a:endParaRPr lang="en-US" altLang="en-US" smtClean="0"/>
          </a:p>
        </p:txBody>
      </p:sp>
      <p:pic>
        <p:nvPicPr>
          <p:cNvPr id="126980" name="Picture 2" descr="http://3.bp.blogspot.com/-PeVAQK5axnU/Um6W2hJzJfI/AAAAAAAABjo/dnr368Ad3qE/s640/IMG_13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37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Water Resistive Barrier (WRB)</a:t>
            </a:r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Only applies to approved products</a:t>
            </a:r>
          </a:p>
          <a:p>
            <a:pPr eaLnBrk="1" hangingPunct="1"/>
            <a:r>
              <a:rPr lang="en-US" altLang="en-US" smtClean="0"/>
              <a:t>Installation requires use of approved flashing tapes</a:t>
            </a:r>
          </a:p>
          <a:p>
            <a:pPr eaLnBrk="1" hangingPunct="1"/>
            <a:r>
              <a:rPr lang="en-US" altLang="en-US" smtClean="0"/>
              <a:t>Quality installations are durable</a:t>
            </a:r>
          </a:p>
          <a:p>
            <a:pPr lvl="1" eaLnBrk="1" hangingPunct="1"/>
            <a:r>
              <a:rPr lang="en-US" altLang="en-US" smtClean="0"/>
              <a:t>Rigorous code acceptance testing</a:t>
            </a:r>
          </a:p>
          <a:p>
            <a:pPr lvl="1" eaLnBrk="1" hangingPunct="1"/>
            <a:r>
              <a:rPr lang="en-US" altLang="en-US" smtClean="0"/>
              <a:t>Field studies confirm (after 15 years of service)</a:t>
            </a:r>
          </a:p>
          <a:p>
            <a:pPr lvl="1" eaLnBrk="1" hangingPunct="1"/>
            <a:r>
              <a:rPr lang="en-US" altLang="en-US" smtClean="0"/>
              <a:t>More wind resistant than membrane/wrap</a:t>
            </a:r>
          </a:p>
          <a:p>
            <a:pPr lvl="2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85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WRB Installation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2800" dirty="0" smtClean="0"/>
              <a:t>(NIST Net-Zero Energy House / BSC / ARES)</a:t>
            </a:r>
          </a:p>
        </p:txBody>
      </p:sp>
      <p:pic>
        <p:nvPicPr>
          <p:cNvPr id="12902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3246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8" name="TextBox 1"/>
          <p:cNvSpPr txBox="1">
            <a:spLocks noChangeArrowheads="1"/>
          </p:cNvSpPr>
          <p:nvPr/>
        </p:nvSpPr>
        <p:spPr bwMode="auto">
          <a:xfrm>
            <a:off x="1905000" y="6350000"/>
            <a:ext cx="288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Building Science Corporation</a:t>
            </a:r>
          </a:p>
        </p:txBody>
      </p:sp>
    </p:spTree>
    <p:extLst>
      <p:ext uri="{BB962C8B-B14F-4D97-AF65-F5344CB8AC3E}">
        <p14:creationId xmlns:p14="http://schemas.microsoft.com/office/powerpoint/2010/main" val="22139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Water Resistive Barrier</a:t>
            </a:r>
          </a:p>
        </p:txBody>
      </p:sp>
      <p:sp>
        <p:nvSpPr>
          <p:cNvPr id="130051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Rain water is the main concern with moisture for all types of walls (with or without CI)</a:t>
            </a:r>
          </a:p>
          <a:p>
            <a:pPr eaLnBrk="1" hangingPunct="1">
              <a:defRPr/>
            </a:pPr>
            <a:r>
              <a:rPr lang="en-US" altLang="en-US" dirty="0" smtClean="0"/>
              <a:t>WRB equivalence of taped FPIS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Confirmed by code compliance research report as defined by the IBC Sections </a:t>
            </a:r>
            <a:r>
              <a:rPr lang="en-US" altLang="en-US" sz="2400" dirty="0" smtClean="0">
                <a:hlinkClick r:id="rId3"/>
              </a:rPr>
              <a:t>104.11.1 Research reports </a:t>
            </a:r>
            <a:r>
              <a:rPr lang="en-US" altLang="en-US" sz="2400" dirty="0" smtClean="0"/>
              <a:t>and </a:t>
            </a:r>
            <a:r>
              <a:rPr lang="en-US" altLang="en-US" sz="2400" dirty="0" smtClean="0">
                <a:hlinkClick r:id="rId4"/>
              </a:rPr>
              <a:t>1703.4.2 Research reports.</a:t>
            </a:r>
            <a:endParaRPr lang="en-US" altLang="en-US" sz="2400" dirty="0" smtClean="0"/>
          </a:p>
          <a:p>
            <a:pPr lvl="1" eaLnBrk="1" hangingPunct="1">
              <a:defRPr/>
            </a:pPr>
            <a:r>
              <a:rPr lang="en-US" altLang="en-US" sz="2400" dirty="0" smtClean="0"/>
              <a:t>ABTG RR XXXX (not yet online)</a:t>
            </a:r>
            <a:endParaRPr lang="en-US" altLang="en-US" sz="2400" dirty="0"/>
          </a:p>
          <a:p>
            <a:pPr lvl="1" eaLnBrk="1" hangingPunct="1">
              <a:defRPr/>
            </a:pPr>
            <a:r>
              <a:rPr lang="en-US" altLang="en-US" sz="2400" dirty="0" smtClean="0"/>
              <a:t>TER No. 1410-05 (not yet online)</a:t>
            </a:r>
          </a:p>
          <a:p>
            <a:pPr eaLnBrk="1" hangingPunct="1">
              <a:defRPr/>
            </a:pPr>
            <a:r>
              <a:rPr lang="en-US" altLang="en-US" sz="3000" dirty="0" smtClean="0"/>
              <a:t>Foam sheathing products + flashing tapes = WRB </a:t>
            </a:r>
          </a:p>
          <a:p>
            <a:pPr eaLnBrk="1" hangingPunct="1">
              <a:defRPr/>
            </a:pPr>
            <a:endParaRPr lang="en-US" altLang="en-US" sz="2800" dirty="0" smtClean="0"/>
          </a:p>
          <a:p>
            <a:pPr eaLnBrk="1" hangingPunct="1">
              <a:defRPr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939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Water Resistive Barrier</a:t>
            </a:r>
          </a:p>
        </p:txBody>
      </p:sp>
      <p:sp>
        <p:nvSpPr>
          <p:cNvPr id="1310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Meets energy code and WRB requirements (</a:t>
            </a:r>
          </a:p>
          <a:p>
            <a:pPr lvl="1" eaLnBrk="1" hangingPunct="1"/>
            <a:r>
              <a:rPr lang="en-US" altLang="en-US" sz="2400" dirty="0" smtClean="0"/>
              <a:t>Designer/Builder must consider cost of WRB and insulation strategy</a:t>
            </a:r>
          </a:p>
          <a:p>
            <a:pPr lvl="1" eaLnBrk="1" hangingPunct="1"/>
            <a:endParaRPr lang="en-US" altLang="en-US" sz="2400" dirty="0" smtClean="0"/>
          </a:p>
          <a:p>
            <a:pPr lvl="1" eaLnBrk="1" hangingPunct="1"/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>
                <a:hlinkClick r:id="rId3"/>
              </a:rPr>
              <a:t>IRC R703.2</a:t>
            </a:r>
            <a:endParaRPr lang="en-US" altLang="en-US" sz="2400" dirty="0" smtClean="0"/>
          </a:p>
          <a:p>
            <a:pPr eaLnBrk="1" hangingPunct="1"/>
            <a:r>
              <a:rPr lang="en-US" altLang="en-US" dirty="0" smtClean="0"/>
              <a:t>WRB required on essentially all exterior walls (regardless of cladding type)</a:t>
            </a:r>
          </a:p>
          <a:p>
            <a:pPr eaLnBrk="1" hangingPunct="1"/>
            <a:r>
              <a:rPr lang="en-US" altLang="en-US" dirty="0" smtClean="0"/>
              <a:t>Code requires #15 asphalt felt or equal</a:t>
            </a:r>
          </a:p>
          <a:p>
            <a:pPr lvl="1" eaLnBrk="1" hangingPunct="1"/>
            <a:endParaRPr lang="en-US" altLang="en-US" sz="24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</p:txBody>
      </p:sp>
      <p:pic>
        <p:nvPicPr>
          <p:cNvPr id="1310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7"/>
          <a:stretch>
            <a:fillRect/>
          </a:stretch>
        </p:blipFill>
        <p:spPr bwMode="auto">
          <a:xfrm>
            <a:off x="2628900" y="2620963"/>
            <a:ext cx="57531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30725" y="3152775"/>
            <a:ext cx="3851275" cy="2667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90" tIns="44445" rIns="88890" bIns="4444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Water Resistive Barrier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WRB equivalence is usually confirmed by a code evaluation service such as ICC-ES, IAPMO, ATI, or </a:t>
            </a:r>
            <a:r>
              <a:rPr lang="en-US" dirty="0" smtClean="0">
                <a:hlinkClick r:id="rId2"/>
              </a:rPr>
              <a:t>DrJ Engineering </a:t>
            </a:r>
            <a:endParaRPr lang="en-US" b="1" dirty="0" smtClean="0">
              <a:solidFill>
                <a:srgbClr val="0066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Several foam sheathing products + flashing tapes = WRB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Meets energy code and WRB requirements in one package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Designer/Builder must consider combined cost of WRB </a:t>
            </a:r>
            <a:r>
              <a:rPr lang="en-US" u="sng" dirty="0" smtClean="0"/>
              <a:t>and</a:t>
            </a:r>
            <a:r>
              <a:rPr lang="en-US" dirty="0" smtClean="0"/>
              <a:t> insulation strategy when comparing options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27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WRB Performance Testing Comparison</a:t>
            </a:r>
          </a:p>
        </p:txBody>
      </p:sp>
      <p:pic>
        <p:nvPicPr>
          <p:cNvPr id="133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524000"/>
            <a:ext cx="8229600" cy="3748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24" name="TextBox 3"/>
          <p:cNvSpPr txBox="1">
            <a:spLocks noChangeArrowheads="1"/>
          </p:cNvSpPr>
          <p:nvPr/>
        </p:nvSpPr>
        <p:spPr bwMode="auto">
          <a:xfrm>
            <a:off x="609600" y="5257800"/>
            <a:ext cx="8077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Foam sheathing is tested to a full assembly water penetration test. Other common products such as wraps and 15# felt are not.  Taped joints and foam sheathing are also subjected to accelerated weathering and then water resistance.</a:t>
            </a:r>
          </a:p>
        </p:txBody>
      </p:sp>
    </p:spTree>
    <p:extLst>
      <p:ext uri="{BB962C8B-B14F-4D97-AF65-F5344CB8AC3E}">
        <p14:creationId xmlns:p14="http://schemas.microsoft.com/office/powerpoint/2010/main" val="2031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Foam sheathing was not the cause of EIFS moisture problems!</a:t>
            </a:r>
            <a:endParaRPr lang="en-US" altLang="en-US" dirty="0" smtClean="0"/>
          </a:p>
        </p:txBody>
      </p:sp>
      <p:sp>
        <p:nvSpPr>
          <p:cNvPr id="134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“Doesn’t foam sheathing trap water or cause condensation in walls with vapor retarder on the outside of a wall?” </a:t>
            </a:r>
          </a:p>
          <a:p>
            <a:pPr lvl="1"/>
            <a:r>
              <a:rPr lang="en-US" altLang="en-US" smtClean="0"/>
              <a:t>There remain many attempts to make a comparison with non-drainable (barrier) EIFS purely on the basis that EIFS contains foam sheathing.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36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5 Applied Building Technology Group">
  <a:themeElements>
    <a:clrScheme name="ABTG">
      <a:dk1>
        <a:srgbClr val="000000"/>
      </a:dk1>
      <a:lt1>
        <a:sysClr val="window" lastClr="FFFFFF"/>
      </a:lt1>
      <a:dk2>
        <a:srgbClr val="0B76B4"/>
      </a:dk2>
      <a:lt2>
        <a:srgbClr val="94C4E0"/>
      </a:lt2>
      <a:accent1>
        <a:srgbClr val="FFCC66"/>
      </a:accent1>
      <a:accent2>
        <a:srgbClr val="FFEEBB"/>
      </a:accent2>
      <a:accent3>
        <a:srgbClr val="809EAD"/>
      </a:accent3>
      <a:accent4>
        <a:srgbClr val="0B76B4"/>
      </a:accent4>
      <a:accent5>
        <a:srgbClr val="5AA2AE"/>
      </a:accent5>
      <a:accent6>
        <a:srgbClr val="CEE0E9"/>
      </a:accent6>
      <a:hlink>
        <a:srgbClr val="0B76B4"/>
      </a:hlink>
      <a:folHlink>
        <a:srgbClr val="809EA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983</Words>
  <Application>Microsoft Office PowerPoint</Application>
  <PresentationFormat>On-screen Show (4:3)</PresentationFormat>
  <Paragraphs>106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2015 Applied Building Technology Group</vt:lpstr>
      <vt:lpstr>Building science</vt:lpstr>
      <vt:lpstr>Building Code Compliance – Building Science</vt:lpstr>
      <vt:lpstr>Water Resistive Barrier (WRB)</vt:lpstr>
      <vt:lpstr>WRB Installation (NIST Net-Zero Energy House / BSC / ARES)</vt:lpstr>
      <vt:lpstr>Water Resistive Barrier</vt:lpstr>
      <vt:lpstr>Water Resistive Barrier</vt:lpstr>
      <vt:lpstr>Water Resistive Barrier</vt:lpstr>
      <vt:lpstr>WRB Performance Testing Comparison</vt:lpstr>
      <vt:lpstr>Foam sheathing was not the cause of EIFS moisture problems!</vt:lpstr>
      <vt:lpstr>Past EIFS problems are misapplied to Continuous Insulation</vt:lpstr>
      <vt:lpstr>WRB Addresses the “H20 Fear”</vt:lpstr>
      <vt:lpstr>Foam sheathing creates a warm, breathable envelope assembly</vt:lpstr>
      <vt:lpstr>Proper Use of VR with Foam Suppresses Condensation &amp; Promotes Drying </vt:lpstr>
      <vt:lpstr>“Warm Wall” Class III VR Requirements and Foam Sheathing R-value</vt:lpstr>
      <vt:lpstr>Air Barriers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science</dc:title>
  <dc:creator>Molly Butz</dc:creator>
  <cp:lastModifiedBy>Molly Butz</cp:lastModifiedBy>
  <cp:revision>1</cp:revision>
  <dcterms:created xsi:type="dcterms:W3CDTF">2015-09-14T19:47:47Z</dcterms:created>
  <dcterms:modified xsi:type="dcterms:W3CDTF">2015-09-14T19:48:02Z</dcterms:modified>
</cp:coreProperties>
</file>