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9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C74468-F655-4D56-8F91-184504717FD9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CFAFB-3BC8-437C-A90D-7973C08A5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3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1.eere.energy.gov/buildings/residential/ba_research.html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1725" y="698500"/>
            <a:ext cx="4654550" cy="3490913"/>
          </a:xfrm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This report provides a clear path for code compliance and building official approval on the topic of foam sheathing installation detailing.</a:t>
            </a:r>
          </a:p>
          <a:p>
            <a:pPr marL="228600" indent="-2286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Files of the details are also available.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dirty="0" smtClean="0"/>
          </a:p>
        </p:txBody>
      </p:sp>
      <p:sp>
        <p:nvSpPr>
          <p:cNvPr id="217092" name="Slide Number Placeholder 3"/>
          <p:cNvSpPr txBox="1">
            <a:spLocks noGrp="1"/>
          </p:cNvSpPr>
          <p:nvPr/>
        </p:nvSpPr>
        <p:spPr bwMode="auto">
          <a:xfrm>
            <a:off x="3884613" y="8845550"/>
            <a:ext cx="297180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FD6D1DE8-BE7B-4F2E-B63A-74598097A62A}" type="slidenum">
              <a:rPr lang="en-US" altLang="en-US">
                <a:solidFill>
                  <a:srgbClr val="000000"/>
                </a:solidFill>
                <a:cs typeface="Arial" pitchFamily="34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485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1725" y="698500"/>
            <a:ext cx="4654550" cy="3490913"/>
          </a:xfrm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Various manufacturers have developed installation instructions and detailing specific to their product lines.</a:t>
            </a:r>
          </a:p>
          <a:p>
            <a:pPr marL="228600" indent="-2286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There is great experience and information on successful detailing of continuous insulation wall assemblies with as much as 6 inches or more of foam. </a:t>
            </a:r>
          </a:p>
          <a:p>
            <a:pPr marL="228600" indent="-2286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Two examples are: </a:t>
            </a:r>
          </a:p>
          <a:p>
            <a:pPr marL="228600" indent="-2286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DOE’s Building America Program, and the</a:t>
            </a:r>
          </a:p>
          <a:p>
            <a:pPr marL="228600" indent="-2286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Alaska REMOTE house.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dirty="0" smtClean="0"/>
          </a:p>
          <a:p>
            <a:pPr eaLnBrk="1" hangingPunct="1">
              <a:spcBef>
                <a:spcPct val="0"/>
              </a:spcBef>
              <a:defRPr/>
            </a:pPr>
            <a:r>
              <a:rPr lang="en-US" dirty="0" smtClean="0"/>
              <a:t>Links: 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US" dirty="0" smtClean="0"/>
              <a:t>Building America </a:t>
            </a:r>
            <a:r>
              <a:rPr lang="en-US" dirty="0" smtClean="0">
                <a:hlinkClick r:id="rId3"/>
              </a:rPr>
              <a:t>http://www1.eere.energy.gov/buildings/residential/ba_research.html</a:t>
            </a:r>
            <a:endParaRPr lang="en-US" dirty="0" smtClean="0"/>
          </a:p>
        </p:txBody>
      </p:sp>
      <p:sp>
        <p:nvSpPr>
          <p:cNvPr id="218116" name="Slide Number Placeholder 3"/>
          <p:cNvSpPr txBox="1">
            <a:spLocks noGrp="1"/>
          </p:cNvSpPr>
          <p:nvPr/>
        </p:nvSpPr>
        <p:spPr bwMode="auto">
          <a:xfrm>
            <a:off x="3884613" y="8845550"/>
            <a:ext cx="297180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DF3E6500-09EE-4DA0-B28C-53A14312CB6C}" type="slidenum">
              <a:rPr lang="en-US" altLang="en-US">
                <a:solidFill>
                  <a:srgbClr val="000000"/>
                </a:solidFill>
                <a:cs typeface="Arial" pitchFamily="34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504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1725" y="698500"/>
            <a:ext cx="4654550" cy="3490913"/>
          </a:xfrm>
          <a:ln/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US" dirty="0" smtClean="0"/>
              <a:t>If no more than 2 inches of continuous insulation is used on a 2x4 wall, </a:t>
            </a:r>
          </a:p>
          <a:p>
            <a:pPr marL="228600" indent="-228600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dirty="0" smtClean="0"/>
              <a:t>Then the total wall thickness for window and door frames is no different than it is for 2x6 construction. </a:t>
            </a:r>
          </a:p>
          <a:p>
            <a:pPr marL="228600" indent="-228600" eaLnBrk="1" hangingPunct="1">
              <a:spcBef>
                <a:spcPct val="0"/>
              </a:spcBef>
              <a:buFont typeface="+mj-lt"/>
              <a:buAutoNum type="arabicPeriod"/>
              <a:defRPr/>
            </a:pPr>
            <a:r>
              <a:rPr lang="en-US" dirty="0" smtClean="0"/>
              <a:t>For example, 3.5 inches plus 2 inches equals 5.5 inches.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dirty="0" smtClean="0"/>
          </a:p>
        </p:txBody>
      </p:sp>
      <p:sp>
        <p:nvSpPr>
          <p:cNvPr id="219140" name="Slide Number Placeholder 3"/>
          <p:cNvSpPr txBox="1">
            <a:spLocks noGrp="1"/>
          </p:cNvSpPr>
          <p:nvPr/>
        </p:nvSpPr>
        <p:spPr bwMode="auto">
          <a:xfrm>
            <a:off x="3884613" y="8845550"/>
            <a:ext cx="297180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3A71F0C5-64A7-4FF0-96BA-1942F1FC5645}" type="slidenum">
              <a:rPr lang="en-US" altLang="en-US">
                <a:solidFill>
                  <a:srgbClr val="000000"/>
                </a:solidFill>
                <a:cs typeface="Arial" pitchFamily="34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997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2578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0"/>
            <a:ext cx="7772400" cy="3603625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5358841"/>
            <a:ext cx="7772400" cy="685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724400"/>
            <a:ext cx="2305050" cy="1954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13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658D0120-0678-4299-8E4D-4A7DA707A90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727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7432FC75-7273-4068-A512-D494A6109A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19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7165A66E-9669-45AC-9048-E29956A10221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315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52578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057400"/>
            <a:ext cx="7772400" cy="2962275"/>
          </a:xfrm>
        </p:spPr>
        <p:txBody>
          <a:bodyPr anchor="b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5357813"/>
            <a:ext cx="7772400" cy="738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C4409353-8426-461C-B1B3-85B19BD82198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419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F7107248-F992-4578-8EAA-1239573FA9BE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978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8BD671A9-B666-4DF3-AE24-9613A02E1CCF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420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5A3F6F2A-CDF5-43CB-98CB-2672648CBF09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426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92896CC0-F374-4F3A-8480-F39190351AD4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67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29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213EFEC8-F864-4879-836E-E4361231A91E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89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3051F232-8439-46CB-8418-8C1DB32BC1A1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84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0B7540-85CB-4F1F-9272-8C5A18EA972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65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rjengineering.org/ter/2013/may/1205-05/construction-details-use-foam-plastic-insulating-sheathing-fpis-light-fram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rjcertification.org/ter/2013/aug/1304-01/attachment-windows-integral-flanges-through-foam-plastic-insulating-sheathi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rjengineering.org/ter/2013/may/1205-05/construction-details-use-foam-plastic-insulating-sheathing-fpis-light-fram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Installation details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05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Installation Details for Code Compliance</a:t>
            </a:r>
          </a:p>
        </p:txBody>
      </p:sp>
      <p:sp>
        <p:nvSpPr>
          <p:cNvPr id="146435" name="Content Placeholder 2"/>
          <p:cNvSpPr>
            <a:spLocks noGrp="1"/>
          </p:cNvSpPr>
          <p:nvPr>
            <p:ph idx="1"/>
          </p:nvPr>
        </p:nvSpPr>
        <p:spPr>
          <a:xfrm>
            <a:off x="92075" y="1676400"/>
            <a:ext cx="4708525" cy="495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en-US" sz="2800" dirty="0" smtClean="0"/>
              <a:t>Must be installed per manufacturer’s instructions</a:t>
            </a:r>
          </a:p>
          <a:p>
            <a:pPr eaLnBrk="1" hangingPunct="1">
              <a:defRPr/>
            </a:pPr>
            <a:r>
              <a:rPr lang="en-US" altLang="en-US" sz="2800" dirty="0" smtClean="0"/>
              <a:t>Architects can provide construction details for plan approval</a:t>
            </a:r>
          </a:p>
          <a:p>
            <a:pPr lvl="1" eaLnBrk="1" hangingPunct="1">
              <a:defRPr/>
            </a:pPr>
            <a:r>
              <a:rPr lang="en-US" altLang="en-US" sz="2400" dirty="0" smtClean="0">
                <a:hlinkClick r:id="rId3"/>
              </a:rPr>
              <a:t>TER No. 1205-05</a:t>
            </a:r>
            <a:endParaRPr lang="en-US" altLang="en-US" sz="2400" dirty="0" smtClean="0"/>
          </a:p>
          <a:p>
            <a:pPr lvl="1" eaLnBrk="1" hangingPunct="1">
              <a:defRPr/>
            </a:pPr>
            <a:r>
              <a:rPr lang="en-US" altLang="en-US" sz="2300" dirty="0" smtClean="0"/>
              <a:t>Provides path for code compliance and approval</a:t>
            </a:r>
          </a:p>
          <a:p>
            <a:pPr lvl="1" eaLnBrk="1" hangingPunct="1">
              <a:defRPr/>
            </a:pPr>
            <a:r>
              <a:rPr lang="en-US" altLang="en-US" sz="2300" dirty="0" smtClean="0"/>
              <a:t>DXF files also available. Contact Staff. </a:t>
            </a:r>
          </a:p>
        </p:txBody>
      </p:sp>
      <p:pic>
        <p:nvPicPr>
          <p:cNvPr id="146436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0" t="5913" r="16560" b="61794"/>
          <a:stretch>
            <a:fillRect/>
          </a:stretch>
        </p:blipFill>
        <p:spPr bwMode="auto">
          <a:xfrm>
            <a:off x="4876800" y="1743075"/>
            <a:ext cx="4052888" cy="2295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46437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0" t="43405" r="16560" b="24734"/>
          <a:stretch>
            <a:fillRect/>
          </a:stretch>
        </p:blipFill>
        <p:spPr bwMode="auto">
          <a:xfrm>
            <a:off x="4876800" y="4191000"/>
            <a:ext cx="4052888" cy="2263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3338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 smtClean="0"/>
              <a:t>Window and Siding Installation Details with Thick Foam</a:t>
            </a:r>
          </a:p>
        </p:txBody>
      </p:sp>
      <p:sp>
        <p:nvSpPr>
          <p:cNvPr id="147459" name="Content Placeholder 2"/>
          <p:cNvSpPr>
            <a:spLocks noGrp="1"/>
          </p:cNvSpPr>
          <p:nvPr>
            <p:ph idx="1"/>
          </p:nvPr>
        </p:nvSpPr>
        <p:spPr>
          <a:xfrm>
            <a:off x="92075" y="1676400"/>
            <a:ext cx="4194175" cy="4953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altLang="en-US" dirty="0" smtClean="0"/>
              <a:t>Detailing of CI wall assemblies with 6"+ of foam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US" altLang="en-US" dirty="0" smtClean="0"/>
              <a:t>DOE’s Building America Program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US" altLang="en-US" dirty="0" smtClean="0"/>
              <a:t>Alaska REMOTE house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US" altLang="en-US" dirty="0" err="1" smtClean="0"/>
              <a:t>Passivhaus</a:t>
            </a:r>
            <a:r>
              <a:rPr lang="en-US" altLang="en-US" dirty="0" smtClean="0"/>
              <a:t> design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US" altLang="en-US" dirty="0" smtClean="0"/>
              <a:t>Net-zero buildings</a:t>
            </a:r>
          </a:p>
          <a:p>
            <a:pPr lvl="1" eaLnBrk="1" hangingPunct="1">
              <a:defRPr/>
            </a:pPr>
            <a:r>
              <a:rPr lang="en-US" altLang="en-US" dirty="0" smtClean="0">
                <a:hlinkClick r:id="rId3"/>
              </a:rPr>
              <a:t>TER </a:t>
            </a:r>
            <a:r>
              <a:rPr lang="en-US" altLang="en-US" dirty="0">
                <a:hlinkClick r:id="rId3"/>
              </a:rPr>
              <a:t>No. </a:t>
            </a:r>
            <a:r>
              <a:rPr lang="en-US" altLang="en-US" dirty="0" smtClean="0">
                <a:hlinkClick r:id="rId3"/>
              </a:rPr>
              <a:t>1304-01</a:t>
            </a:r>
            <a:r>
              <a:rPr lang="en-US" altLang="en-US" dirty="0" smtClean="0"/>
              <a:t> </a:t>
            </a:r>
            <a:r>
              <a:rPr lang="en-US" altLang="en-US" sz="2200" dirty="0" smtClean="0"/>
              <a:t>(limited to 2” FPIS)</a:t>
            </a:r>
            <a:endParaRPr lang="en-US" altLang="en-US" sz="2200" dirty="0"/>
          </a:p>
          <a:p>
            <a:pPr marL="457200" lvl="1" indent="0" eaLnBrk="1" hangingPunct="1">
              <a:buNone/>
              <a:defRPr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i="1" dirty="0" smtClean="0"/>
          </a:p>
        </p:txBody>
      </p:sp>
      <p:pic>
        <p:nvPicPr>
          <p:cNvPr id="147460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07"/>
          <a:stretch>
            <a:fillRect/>
          </a:stretch>
        </p:blipFill>
        <p:spPr bwMode="auto">
          <a:xfrm>
            <a:off x="6762750" y="1791413"/>
            <a:ext cx="2181225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7461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7" t="2039" r="3514"/>
          <a:stretch>
            <a:fillRect/>
          </a:stretch>
        </p:blipFill>
        <p:spPr bwMode="auto">
          <a:xfrm>
            <a:off x="4286250" y="1796175"/>
            <a:ext cx="2295525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831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Detailing Tips</a:t>
            </a:r>
          </a:p>
        </p:txBody>
      </p:sp>
      <p:sp>
        <p:nvSpPr>
          <p:cNvPr id="1484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en-US" altLang="en-US" dirty="0" smtClean="0"/>
              <a:t>If no more than 2” of CI on a 2x4 wall</a:t>
            </a:r>
          </a:p>
          <a:p>
            <a:pPr lvl="1" eaLnBrk="1" hangingPunct="1">
              <a:defRPr/>
            </a:pPr>
            <a:r>
              <a:rPr lang="en-US" altLang="en-US" dirty="0" smtClean="0"/>
              <a:t>Total wall thickness for window and door frames is no different than 2x6 construction </a:t>
            </a:r>
          </a:p>
          <a:p>
            <a:pPr lvl="1" eaLnBrk="1" hangingPunct="1">
              <a:defRPr/>
            </a:pPr>
            <a:r>
              <a:rPr lang="en-US" altLang="en-US" dirty="0" smtClean="0"/>
              <a:t>3.5” + 2” = 5.5”</a:t>
            </a:r>
          </a:p>
          <a:p>
            <a:pPr eaLnBrk="1" hangingPunct="1">
              <a:defRPr/>
            </a:pPr>
            <a:r>
              <a:rPr lang="en-US" altLang="en-US" dirty="0" smtClean="0"/>
              <a:t>For thicker applications of CI:</a:t>
            </a:r>
          </a:p>
          <a:p>
            <a:pPr lvl="1" eaLnBrk="1" hangingPunct="1">
              <a:defRPr/>
            </a:pPr>
            <a:r>
              <a:rPr lang="en-US" altLang="en-US" dirty="0" smtClean="0"/>
              <a:t>May need to “box out” window and door openings</a:t>
            </a:r>
          </a:p>
          <a:p>
            <a:pPr lvl="1" eaLnBrk="1" hangingPunct="1">
              <a:defRPr/>
            </a:pPr>
            <a:r>
              <a:rPr lang="en-US" altLang="en-US" dirty="0" smtClean="0"/>
              <a:t>Corner/trim details required</a:t>
            </a:r>
          </a:p>
          <a:p>
            <a:pPr lvl="1" eaLnBrk="1" hangingPunct="1">
              <a:defRPr/>
            </a:pPr>
            <a:r>
              <a:rPr lang="en-US" altLang="en-US" dirty="0" smtClean="0"/>
              <a:t>Furring can provide siding attachment and positive securement</a:t>
            </a:r>
          </a:p>
          <a:p>
            <a:pPr lvl="1" eaLnBrk="1" hangingPunct="1">
              <a:defRPr/>
            </a:pPr>
            <a:endParaRPr lang="en-US" altLang="en-US" sz="2400" dirty="0" smtClean="0">
              <a:hlinkClick r:id="rId3"/>
            </a:endParaRPr>
          </a:p>
          <a:p>
            <a:pPr lvl="1" eaLnBrk="1" hangingPunct="1"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5883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5 Applied Building Technology Group">
  <a:themeElements>
    <a:clrScheme name="ABTG">
      <a:dk1>
        <a:srgbClr val="000000"/>
      </a:dk1>
      <a:lt1>
        <a:sysClr val="window" lastClr="FFFFFF"/>
      </a:lt1>
      <a:dk2>
        <a:srgbClr val="0B76B4"/>
      </a:dk2>
      <a:lt2>
        <a:srgbClr val="94C4E0"/>
      </a:lt2>
      <a:accent1>
        <a:srgbClr val="FFCC66"/>
      </a:accent1>
      <a:accent2>
        <a:srgbClr val="FFEEBB"/>
      </a:accent2>
      <a:accent3>
        <a:srgbClr val="809EAD"/>
      </a:accent3>
      <a:accent4>
        <a:srgbClr val="0B76B4"/>
      </a:accent4>
      <a:accent5>
        <a:srgbClr val="5AA2AE"/>
      </a:accent5>
      <a:accent6>
        <a:srgbClr val="CEE0E9"/>
      </a:accent6>
      <a:hlink>
        <a:srgbClr val="0B76B4"/>
      </a:hlink>
      <a:folHlink>
        <a:srgbClr val="809EA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286</Words>
  <Application>Microsoft Office PowerPoint</Application>
  <PresentationFormat>On-screen Show (4:3)</PresentationFormat>
  <Paragraphs>39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2015 Applied Building Technology Group</vt:lpstr>
      <vt:lpstr>Installation details</vt:lpstr>
      <vt:lpstr>Installation Details for Code Compliance</vt:lpstr>
      <vt:lpstr>Window and Siding Installation Details with Thick Foam</vt:lpstr>
      <vt:lpstr>Detailing Tips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Installation details</dc:title>
  <dc:creator>Molly Butz</dc:creator>
  <cp:lastModifiedBy>Molly Butz</cp:lastModifiedBy>
  <cp:revision>1</cp:revision>
  <dcterms:created xsi:type="dcterms:W3CDTF">2015-09-14T19:48:24Z</dcterms:created>
  <dcterms:modified xsi:type="dcterms:W3CDTF">2015-09-14T19:48:37Z</dcterms:modified>
</cp:coreProperties>
</file>