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9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E1E4F-61E6-4B9E-AF21-D02C359B2553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FA96F-E00A-4549-8904-CEE5731D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048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01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220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680A3BF-CCC8-4E91-9490-24B325BA5E2D}" type="slidenum">
              <a:rPr lang="en-US" altLang="en-US" smtClean="0">
                <a:solidFill>
                  <a:srgbClr val="000000"/>
                </a:solidFill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435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1725" y="698500"/>
            <a:ext cx="4654550" cy="3490913"/>
          </a:xfrm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Today, we reviewed about the role, types and properties of continuous insulation.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en-US" dirty="0" smtClean="0"/>
              <a:t>We covered applications of continuous insulation, including 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en-US" dirty="0" smtClean="0"/>
              <a:t>Its use as exterior insulation, 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en-US" dirty="0" smtClean="0"/>
              <a:t>Water-resistive barrier (WRB), 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en-US" dirty="0" smtClean="0"/>
              <a:t>Air barrier (AB), and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en-US" dirty="0" smtClean="0"/>
              <a:t>Multi-functional (composite sheathing).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en-US" dirty="0" smtClean="0"/>
              <a:t>The presentation discussed energy code compliance, including prescriptive, u-value and performance paths.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en-US" dirty="0" smtClean="0"/>
              <a:t>In addition, we also took a look at building code compliance, including fire, structural (bracing, wind pressure, cladding) and building science (WRB, AB, vapor barrier [VR] – moisture control) considerations.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221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259715-5757-4A76-B36E-DC6640729166}" type="slidenum">
              <a:rPr lang="en-US" altLang="en-US" smtClean="0">
                <a:solidFill>
                  <a:srgbClr val="000000"/>
                </a:solidFill>
                <a:cs typeface="Arial" pitchFamily="34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201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01725" y="698500"/>
            <a:ext cx="4654550" cy="3490913"/>
          </a:xfrm>
          <a:ln/>
        </p:spPr>
      </p:sp>
      <p:sp>
        <p:nvSpPr>
          <p:cNvPr id="2222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altLang="en-US" smtClean="0"/>
              <a:t>Thank your for taking part in this presentation!</a:t>
            </a:r>
          </a:p>
        </p:txBody>
      </p:sp>
      <p:sp>
        <p:nvSpPr>
          <p:cNvPr id="222212" name="Slide Number Placeholder 3"/>
          <p:cNvSpPr txBox="1">
            <a:spLocks noGrp="1"/>
          </p:cNvSpPr>
          <p:nvPr/>
        </p:nvSpPr>
        <p:spPr bwMode="auto">
          <a:xfrm>
            <a:off x="3884613" y="8845550"/>
            <a:ext cx="297180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C3971EEF-805E-4FB4-ABCB-3D2A58EAA501}" type="slidenum">
              <a:rPr lang="en-US" altLang="en-US">
                <a:solidFill>
                  <a:srgbClr val="000000"/>
                </a:solidFill>
                <a:cs typeface="Arial" pitchFamily="34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349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52578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524000"/>
            <a:ext cx="7772400" cy="3603625"/>
          </a:xfrm>
        </p:spPr>
        <p:txBody>
          <a:bodyPr anchor="b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5358841"/>
            <a:ext cx="7772400" cy="6858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724400"/>
            <a:ext cx="2305050" cy="195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193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658D0120-0678-4299-8E4D-4A7DA707A90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75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432FC75-7273-4068-A512-D494A6109A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24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7165A66E-9669-45AC-9048-E29956A10221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65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52578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057400"/>
            <a:ext cx="7772400" cy="2962275"/>
          </a:xfrm>
        </p:spPr>
        <p:txBody>
          <a:bodyPr anchor="b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357813"/>
            <a:ext cx="7772400" cy="738187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C4409353-8426-461C-B1B3-85B19BD82198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25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F7107248-F992-4578-8EAA-1239573FA9BE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296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8BD671A9-B666-4DF3-AE24-9613A02E1CCF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85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5A3F6F2A-CDF5-43CB-98CB-2672648CBF09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035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92896CC0-F374-4F3A-8480-F39190351AD4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256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29000" cy="1371600"/>
          </a:xfrm>
          <a:prstGeom prst="rect">
            <a:avLst/>
          </a:prstGeom>
          <a:solidFill>
            <a:srgbClr val="0B7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213EFEC8-F864-4879-836E-E4361231A91E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5119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3051F232-8439-46CB-8418-8C1DB32BC1A1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61471"/>
            <a:ext cx="731520" cy="620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19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60B7540-85CB-4F1F-9272-8C5A18EA972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451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 and conclusion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8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Summary</a:t>
            </a:r>
          </a:p>
        </p:txBody>
      </p:sp>
      <p:sp>
        <p:nvSpPr>
          <p:cNvPr id="15053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867400" cy="4525963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en-US" dirty="0" smtClean="0"/>
              <a:t>CI role, types and properties, and definitions</a:t>
            </a:r>
          </a:p>
          <a:p>
            <a:pPr>
              <a:defRPr/>
            </a:pPr>
            <a:r>
              <a:rPr lang="en-US" altLang="en-US" dirty="0" smtClean="0"/>
              <a:t>Applications</a:t>
            </a:r>
          </a:p>
          <a:p>
            <a:pPr lvl="1">
              <a:defRPr/>
            </a:pPr>
            <a:r>
              <a:rPr lang="en-US" altLang="en-US" dirty="0" smtClean="0"/>
              <a:t>Exterior insulation</a:t>
            </a:r>
          </a:p>
          <a:p>
            <a:pPr lvl="1">
              <a:defRPr/>
            </a:pPr>
            <a:r>
              <a:rPr lang="en-US" altLang="en-US" dirty="0" smtClean="0"/>
              <a:t>Water-resistive barrier </a:t>
            </a:r>
          </a:p>
          <a:p>
            <a:pPr lvl="1">
              <a:defRPr/>
            </a:pPr>
            <a:r>
              <a:rPr lang="en-US" altLang="en-US" dirty="0" smtClean="0"/>
              <a:t>Air barrier</a:t>
            </a:r>
          </a:p>
          <a:p>
            <a:pPr lvl="1">
              <a:defRPr/>
            </a:pPr>
            <a:r>
              <a:rPr lang="en-US" altLang="en-US" dirty="0" smtClean="0"/>
              <a:t>Multi-functional</a:t>
            </a:r>
          </a:p>
          <a:p>
            <a:pPr>
              <a:defRPr/>
            </a:pPr>
            <a:r>
              <a:rPr lang="en-US" altLang="en-US" dirty="0" smtClean="0"/>
              <a:t>Energy code compliance</a:t>
            </a:r>
          </a:p>
          <a:p>
            <a:pPr>
              <a:defRPr/>
            </a:pPr>
            <a:r>
              <a:rPr lang="en-US" altLang="en-US" dirty="0" smtClean="0"/>
              <a:t>Building code compliance</a:t>
            </a:r>
          </a:p>
          <a:p>
            <a:pPr>
              <a:defRPr/>
            </a:pPr>
            <a:endParaRPr lang="en-US" altLang="en-US" dirty="0" smtClean="0"/>
          </a:p>
        </p:txBody>
      </p:sp>
      <p:pic>
        <p:nvPicPr>
          <p:cNvPr id="150532" name="Picture 2" descr="C:\Users\adavidson\AppData\Local\Microsoft\Windows\Temporary Internet Files\Content.IE5\X4AT9P2J\MC900434929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8006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327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THANK YOU!</a:t>
            </a:r>
          </a:p>
        </p:txBody>
      </p:sp>
      <p:sp>
        <p:nvSpPr>
          <p:cNvPr id="151555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eaLnBrk="1" hangingPunct="1">
              <a:buNone/>
            </a:pPr>
            <a:r>
              <a:rPr lang="en-US" altLang="en-US" sz="11500" b="1" dirty="0" smtClean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35562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5 Applied Building Technology Group">
  <a:themeElements>
    <a:clrScheme name="ABTG">
      <a:dk1>
        <a:srgbClr val="000000"/>
      </a:dk1>
      <a:lt1>
        <a:sysClr val="window" lastClr="FFFFFF"/>
      </a:lt1>
      <a:dk2>
        <a:srgbClr val="0B76B4"/>
      </a:dk2>
      <a:lt2>
        <a:srgbClr val="94C4E0"/>
      </a:lt2>
      <a:accent1>
        <a:srgbClr val="FFCC66"/>
      </a:accent1>
      <a:accent2>
        <a:srgbClr val="FFEEBB"/>
      </a:accent2>
      <a:accent3>
        <a:srgbClr val="809EAD"/>
      </a:accent3>
      <a:accent4>
        <a:srgbClr val="0B76B4"/>
      </a:accent4>
      <a:accent5>
        <a:srgbClr val="5AA2AE"/>
      </a:accent5>
      <a:accent6>
        <a:srgbClr val="CEE0E9"/>
      </a:accent6>
      <a:hlink>
        <a:srgbClr val="0B76B4"/>
      </a:hlink>
      <a:folHlink>
        <a:srgbClr val="809EA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148</Words>
  <Application>Microsoft Office PowerPoint</Application>
  <PresentationFormat>On-screen Show (4:3)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2015 Applied Building Technology Group</vt:lpstr>
      <vt:lpstr>Summary and conclusion</vt:lpstr>
      <vt:lpstr>Summary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and conclusion</dc:title>
  <dc:creator>Molly Butz</dc:creator>
  <cp:lastModifiedBy>Molly Butz</cp:lastModifiedBy>
  <cp:revision>1</cp:revision>
  <dcterms:created xsi:type="dcterms:W3CDTF">2015-09-14T19:48:59Z</dcterms:created>
  <dcterms:modified xsi:type="dcterms:W3CDTF">2015-09-14T19:49:15Z</dcterms:modified>
</cp:coreProperties>
</file>